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68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  <a:srgbClr val="66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9" autoAdjust="0"/>
    <p:restoredTop sz="94660"/>
  </p:normalViewPr>
  <p:slideViewPr>
    <p:cSldViewPr snapToGrid="0">
      <p:cViewPr varScale="1">
        <p:scale>
          <a:sx n="80" d="100"/>
          <a:sy n="80" d="100"/>
        </p:scale>
        <p:origin x="-108" y="-6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145BF-8489-470D-B61F-F1809EA409E1}" type="datetimeFigureOut">
              <a:rPr lang="ru-RU"/>
              <a:pPr>
                <a:defRPr/>
              </a:pPr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CE911-3F09-4A2C-AEA1-2DBB5DFB71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79A19-F3E4-4F29-B468-E5074841BC0A}" type="datetimeFigureOut">
              <a:rPr lang="ru-RU"/>
              <a:pPr>
                <a:defRPr/>
              </a:pPr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5651E-6104-4703-9CAC-612F308B4D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9F311-4B0D-4283-97ED-FD6DCC157F7E}" type="datetimeFigureOut">
              <a:rPr lang="ru-RU"/>
              <a:pPr>
                <a:defRPr/>
              </a:pPr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95604-5F02-4589-973C-EDABF7908D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A6FD5-D3E2-42CA-B86B-F4C17C305164}" type="datetimeFigureOut">
              <a:rPr lang="ru-RU"/>
              <a:pPr>
                <a:defRPr/>
              </a:pPr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005E3-B17F-4B6A-93D5-43E0108B0E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50652-2B15-4E0D-B0A5-2A40747AC089}" type="datetimeFigureOut">
              <a:rPr lang="ru-RU"/>
              <a:pPr>
                <a:defRPr/>
              </a:pPr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FAC4A-8CC7-42E3-B751-5CADA5C6CB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EEF99-9450-48F1-B40C-7850146CEF7B}" type="datetimeFigureOut">
              <a:rPr lang="ru-RU"/>
              <a:pPr>
                <a:defRPr/>
              </a:pPr>
              <a:t>14.02.2023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A1BF3-6397-4EFB-8B7F-3C9ADAFFF0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DA35D-34AF-4809-8E46-95623082A158}" type="datetimeFigureOut">
              <a:rPr lang="ru-RU"/>
              <a:pPr>
                <a:defRPr/>
              </a:pPr>
              <a:t>14.02.2023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7CFD5-B5CB-49A7-A0C1-2224BE0463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6902C-C521-495F-AF4B-F1973CAE7C67}" type="datetimeFigureOut">
              <a:rPr lang="ru-RU"/>
              <a:pPr>
                <a:defRPr/>
              </a:pPr>
              <a:t>14.02.2023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44783-E055-4D7B-BBD7-CF56FE0D9D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B60B3-2B03-4922-8E86-C736106C7321}" type="datetimeFigureOut">
              <a:rPr lang="ru-RU"/>
              <a:pPr>
                <a:defRPr/>
              </a:pPr>
              <a:t>14.02.2023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744B9-2E63-4C6F-9D10-78E6F55AD7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16B44-FE4F-407B-8722-C3FCF4FB90EA}" type="datetimeFigureOut">
              <a:rPr lang="ru-RU"/>
              <a:pPr>
                <a:defRPr/>
              </a:pPr>
              <a:t>14.02.2023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FA0FC-CAAF-4662-8BC1-C00AA0C05A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3FEE3-E83C-4949-998E-D47C705F140B}" type="datetimeFigureOut">
              <a:rPr lang="ru-RU"/>
              <a:pPr>
                <a:defRPr/>
              </a:pPr>
              <a:t>14.02.2023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0D073-E8DF-43BF-8FF9-4437057D9A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4252A7-037C-4D34-A4CB-45A7A2CB5B75}" type="datetimeFigureOut">
              <a:rPr lang="ru-RU"/>
              <a:pPr>
                <a:defRPr/>
              </a:pPr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930BD7-9CB9-47E9-904A-6EA25B459C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4" descr="uLmZCR6ki1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163" y="3594100"/>
            <a:ext cx="10625137" cy="304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2356549" y="2985"/>
            <a:ext cx="7553574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prstTxWarp prst="textStop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6000" b="1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Narrow" panose="020B0606020202030204" pitchFamily="34" charset="0"/>
                <a:cs typeface="+mn-cs"/>
              </a:rPr>
              <a:t>Отчёт главы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6000" b="1" i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Narrow" panose="020B0606020202030204" pitchFamily="34" charset="0"/>
                <a:cs typeface="+mn-cs"/>
              </a:rPr>
              <a:t>Оржицкого</a:t>
            </a:r>
            <a:r>
              <a:rPr lang="ru-RU" altLang="ru-RU" sz="6000" b="1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Narrow" panose="020B0606020202030204" pitchFamily="34" charset="0"/>
                <a:cs typeface="+mn-cs"/>
              </a:rPr>
              <a:t> сельского поселения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6000" b="1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Narrow" panose="020B0606020202030204" pitchFamily="34" charset="0"/>
                <a:cs typeface="+mn-cs"/>
              </a:rPr>
              <a:t>об исполнении бюджета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6000" b="1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Narrow" panose="020B0606020202030204" pitchFamily="34" charset="0"/>
                <a:cs typeface="+mn-cs"/>
              </a:rPr>
              <a:t>за 2022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2535" y="-112546"/>
            <a:ext cx="6176749" cy="95870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600" b="1" i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  <a:t>Расходы бюджета</a:t>
            </a:r>
            <a:endParaRPr lang="ru-RU" sz="6600" b="1" i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51000" y="996950"/>
            <a:ext cx="3986213" cy="612775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/>
              <a:t>План: 37 882 123 руб.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443663" y="996950"/>
            <a:ext cx="3986212" cy="612775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/>
              <a:t>Факт: 35 581 391 руб.</a:t>
            </a:r>
          </a:p>
        </p:txBody>
      </p:sp>
      <p:graphicFrame>
        <p:nvGraphicFramePr>
          <p:cNvPr id="22532" name="Диаграмма 9"/>
          <p:cNvGraphicFramePr>
            <a:graphicFrameLocks/>
          </p:cNvGraphicFramePr>
          <p:nvPr/>
        </p:nvGraphicFramePr>
        <p:xfrm>
          <a:off x="1441450" y="1239838"/>
          <a:ext cx="10164763" cy="5618162"/>
        </p:xfrm>
        <a:graphic>
          <a:graphicData uri="http://schemas.openxmlformats.org/presentationml/2006/ole">
            <p:oleObj spid="_x0000_s22532" name="Диаграмма" r:id="rId3" imgW="8839200" imgH="5638716" progId="Excel.Chart.8">
              <p:embed/>
            </p:oleObj>
          </a:graphicData>
        </a:graphic>
      </p:graphicFrame>
      <p:sp>
        <p:nvSpPr>
          <p:cNvPr id="22536" name="TextBox 10"/>
          <p:cNvSpPr txBox="1">
            <a:spLocks noChangeArrowheads="1"/>
          </p:cNvSpPr>
          <p:nvPr/>
        </p:nvSpPr>
        <p:spPr bwMode="auto">
          <a:xfrm>
            <a:off x="5646738" y="2444750"/>
            <a:ext cx="555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9%</a:t>
            </a:r>
          </a:p>
        </p:txBody>
      </p:sp>
      <p:sp>
        <p:nvSpPr>
          <p:cNvPr id="22537" name="Rectangle 7"/>
          <p:cNvSpPr>
            <a:spLocks noChangeArrowheads="1"/>
          </p:cNvSpPr>
          <p:nvPr/>
        </p:nvSpPr>
        <p:spPr bwMode="auto">
          <a:xfrm>
            <a:off x="2278063" y="1936750"/>
            <a:ext cx="1662112" cy="847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i="1">
                <a:solidFill>
                  <a:srgbClr val="00CCFF"/>
                </a:solidFill>
              </a:rPr>
              <a:t>Ремонт и </a:t>
            </a:r>
            <a:br>
              <a:rPr lang="ru-RU" b="1" i="1">
                <a:solidFill>
                  <a:srgbClr val="00CCFF"/>
                </a:solidFill>
              </a:rPr>
            </a:br>
            <a:r>
              <a:rPr lang="ru-RU" b="1" i="1">
                <a:solidFill>
                  <a:srgbClr val="00CCFF"/>
                </a:solidFill>
              </a:rPr>
              <a:t>содержание </a:t>
            </a:r>
            <a:br>
              <a:rPr lang="ru-RU" b="1" i="1">
                <a:solidFill>
                  <a:srgbClr val="00CCFF"/>
                </a:solidFill>
              </a:rPr>
            </a:br>
            <a:r>
              <a:rPr lang="ru-RU" b="1" i="1">
                <a:solidFill>
                  <a:srgbClr val="00CCFF"/>
                </a:solidFill>
              </a:rPr>
              <a:t>дорог</a:t>
            </a:r>
          </a:p>
        </p:txBody>
      </p:sp>
      <p:sp>
        <p:nvSpPr>
          <p:cNvPr id="22538" name="Line 8"/>
          <p:cNvSpPr>
            <a:spLocks noChangeShapeType="1"/>
          </p:cNvSpPr>
          <p:nvPr/>
        </p:nvSpPr>
        <p:spPr bwMode="auto">
          <a:xfrm flipV="1">
            <a:off x="3897313" y="2028825"/>
            <a:ext cx="1871662" cy="141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84238"/>
          </a:xfr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Общегосударственные вопросы</a:t>
            </a:r>
            <a:endParaRPr lang="ru-RU" sz="48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3554" name="Прямоугольник 3"/>
          <p:cNvSpPr>
            <a:spLocks noChangeArrowheads="1"/>
          </p:cNvSpPr>
          <p:nvPr/>
        </p:nvSpPr>
        <p:spPr bwMode="auto">
          <a:xfrm>
            <a:off x="320675" y="1346200"/>
            <a:ext cx="11550650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на выплату денежного содержания специалистам местной администрации план – 5 440 265 руб., факт – 5 216 104 руб., исполнение 96%;</a:t>
            </a:r>
            <a:endParaRPr lang="ru-RU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на уплату страховых взносов с фонда оплаты труда план – 1 480 934 руб.       факт –1 464 519 руб., исполнение 99%</a:t>
            </a:r>
            <a:endParaRPr lang="ru-RU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на оплату юридических и бухгалтерских услуг, выплату заработной платы техническому персоналу, расчеты по договорам на оказание услуг по охране местной администрации, обновление справочно-правовой системы «Консультант Плюс»; бухгалтерской программы «1-С», на оплату телефонной связи, коммунальных услуг, электроэнергии, техническое обслуживание пожарной сигнализации, прочие услуги  план – 3 244076 руб., факт – 3 212 907 руб., исполнение 99%;</a:t>
            </a:r>
            <a:endParaRPr lang="ru-RU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-приобретение основных средств, канцелярских товаров, горюче-смазочных материалов план – 265 443 руб., факт – 265 443 руб., исполнение 100%;</a:t>
            </a:r>
            <a:endParaRPr lang="ru-RU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-межбюджетные трансферты на передачу полномочий по исполнению бюджета поселения и контролю за исполнением бюджета поселения план – 54 850 руб., факт – 54 850 руб. исполнение 100%.</a:t>
            </a:r>
            <a:endParaRPr lang="ru-RU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3555" name="TextBox 4"/>
          <p:cNvSpPr txBox="1">
            <a:spLocks noChangeArrowheads="1"/>
          </p:cNvSpPr>
          <p:nvPr/>
        </p:nvSpPr>
        <p:spPr bwMode="auto">
          <a:xfrm>
            <a:off x="2530475" y="884238"/>
            <a:ext cx="32146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ПЛАН – 10 932 570 руб.</a:t>
            </a:r>
          </a:p>
        </p:txBody>
      </p:sp>
      <p:sp>
        <p:nvSpPr>
          <p:cNvPr id="23556" name="TextBox 5"/>
          <p:cNvSpPr txBox="1">
            <a:spLocks noChangeArrowheads="1"/>
          </p:cNvSpPr>
          <p:nvPr/>
        </p:nvSpPr>
        <p:spPr bwMode="auto">
          <a:xfrm>
            <a:off x="6908800" y="884238"/>
            <a:ext cx="35464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ФАКТ – 10 410 814,93 руб.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71438"/>
            <a:ext cx="10515600" cy="884237"/>
          </a:xfr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Национальная оборона</a:t>
            </a:r>
            <a:endParaRPr lang="ru-RU" sz="48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4578" name="TextBox 5"/>
          <p:cNvSpPr txBox="1">
            <a:spLocks noChangeArrowheads="1"/>
          </p:cNvSpPr>
          <p:nvPr/>
        </p:nvSpPr>
        <p:spPr bwMode="auto">
          <a:xfrm>
            <a:off x="2574925" y="1160463"/>
            <a:ext cx="28352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ПЛАН – 299 600 руб.</a:t>
            </a:r>
          </a:p>
        </p:txBody>
      </p:sp>
      <p:sp>
        <p:nvSpPr>
          <p:cNvPr id="24579" name="TextBox 6"/>
          <p:cNvSpPr txBox="1">
            <a:spLocks noChangeArrowheads="1"/>
          </p:cNvSpPr>
          <p:nvPr/>
        </p:nvSpPr>
        <p:spPr bwMode="auto">
          <a:xfrm>
            <a:off x="6942138" y="1160463"/>
            <a:ext cx="27797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ФАКТ – 299 600 руб.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38200" y="1828800"/>
            <a:ext cx="10515600" cy="884238"/>
          </a:xfrm>
          <a:prstGeom prst="rect">
            <a:avLst/>
          </a:prstGeom>
          <a:ln w="12700" cap="flat" cmpd="sng" algn="ctr">
            <a:solidFill>
              <a:srgbClr val="00206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48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Национальная безопасность и правоохранительная деятельность</a:t>
            </a:r>
            <a:endParaRPr lang="ru-RU" sz="48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4581" name="TextBox 8"/>
          <p:cNvSpPr txBox="1">
            <a:spLocks noChangeArrowheads="1"/>
          </p:cNvSpPr>
          <p:nvPr/>
        </p:nvSpPr>
        <p:spPr bwMode="auto">
          <a:xfrm>
            <a:off x="2574925" y="2919413"/>
            <a:ext cx="28352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ПЛАН – 697 587 руб.</a:t>
            </a:r>
          </a:p>
        </p:txBody>
      </p:sp>
      <p:sp>
        <p:nvSpPr>
          <p:cNvPr id="24582" name="TextBox 9"/>
          <p:cNvSpPr txBox="1">
            <a:spLocks noChangeArrowheads="1"/>
          </p:cNvSpPr>
          <p:nvPr/>
        </p:nvSpPr>
        <p:spPr bwMode="auto">
          <a:xfrm>
            <a:off x="6942138" y="2919413"/>
            <a:ext cx="29035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ПЛАН – 710 000  руб.</a:t>
            </a:r>
          </a:p>
        </p:txBody>
      </p:sp>
      <p:sp>
        <p:nvSpPr>
          <p:cNvPr id="24583" name="Прямоугольник 10"/>
          <p:cNvSpPr>
            <a:spLocks noChangeArrowheads="1"/>
          </p:cNvSpPr>
          <p:nvPr/>
        </p:nvSpPr>
        <p:spPr bwMode="auto">
          <a:xfrm>
            <a:off x="365125" y="3482975"/>
            <a:ext cx="11369675" cy="321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противопожарные меры 731000,00 руб. это на 581 000,0 руб. больше чем в прошлом году. В 2022 году были</a:t>
            </a:r>
            <a:endParaRPr lang="ru-RU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установлены пожарные резервуары д. Вильповицы и д. Петровское стоимостью 451 722руб.;</a:t>
            </a:r>
            <a:endParaRPr lang="ru-RU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заключены договора на выполнение аварийно-спасательных работ и выполнение работ по тушению пожаров на территории МО Оржицкое сельское поселение и  договор на противопожарную опашку деревень  на общую сумму 261 279руб</a:t>
            </a:r>
            <a:endParaRPr lang="ru-RU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20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правоохранительную деятельность расходы составили 84 586руб., были установлены дополнительные камеры видеонаблюдения.</a:t>
            </a:r>
            <a:endParaRPr lang="ru-RU" sz="20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38200" y="106363"/>
            <a:ext cx="10515600" cy="884237"/>
          </a:xfrm>
          <a:prstGeom prst="rect">
            <a:avLst/>
          </a:prstGeom>
          <a:ln w="12700" cap="flat" cmpd="sng" algn="ctr">
            <a:solidFill>
              <a:srgbClr val="00206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48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Дорожное хозяйство</a:t>
            </a:r>
            <a:endParaRPr lang="ru-RU" sz="48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602" name="TextBox 4"/>
          <p:cNvSpPr txBox="1">
            <a:spLocks noChangeArrowheads="1"/>
          </p:cNvSpPr>
          <p:nvPr/>
        </p:nvSpPr>
        <p:spPr bwMode="auto">
          <a:xfrm>
            <a:off x="2574925" y="1160463"/>
            <a:ext cx="30607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ПЛАН – 3 184 445 руб.</a:t>
            </a:r>
          </a:p>
        </p:txBody>
      </p:sp>
      <p:sp>
        <p:nvSpPr>
          <p:cNvPr id="25603" name="TextBox 5"/>
          <p:cNvSpPr txBox="1">
            <a:spLocks noChangeArrowheads="1"/>
          </p:cNvSpPr>
          <p:nvPr/>
        </p:nvSpPr>
        <p:spPr bwMode="auto">
          <a:xfrm>
            <a:off x="7146925" y="1160463"/>
            <a:ext cx="29352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ФАКТ– 2 984 361 руб.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838200" y="1793875"/>
          <a:ext cx="10515600" cy="49371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0634"/>
                <a:gridCol w="3565033"/>
                <a:gridCol w="1967107"/>
                <a:gridCol w="1180634"/>
                <a:gridCol w="1311096"/>
                <a:gridCol w="1311096"/>
              </a:tblGrid>
              <a:tr h="313330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№ п/п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Наименование программы, подпрограммы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Наименование мероприятий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Финансирование (руб.)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62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Всего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местный бюджет                       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бюджет ЛО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9750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Реализация областного закона от 28 декабря 2018 года № 147-оз «О старостах сельских населенных пунктов Ленинградской области и содействии участию населения в осуществлении местного самоуправления в иных формах на частях территорий муниципальных образований Ленинградской области»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Ремонт дороги </a:t>
                      </a:r>
                      <a:r>
                        <a:rPr lang="ru-RU" sz="2000" dirty="0" err="1">
                          <a:effectLst/>
                        </a:rPr>
                        <a:t>д.Петровское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ул.Песочная</a:t>
                      </a:r>
                      <a:r>
                        <a:rPr lang="ru-RU" sz="2000" dirty="0">
                          <a:effectLst/>
                        </a:rPr>
                        <a:t>,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</a:rPr>
                        <a:t>д.Вильповицы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у.Солнечная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563 445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56 345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507 100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38200" y="217488"/>
            <a:ext cx="10515600" cy="884237"/>
          </a:xfrm>
          <a:prstGeom prst="rect">
            <a:avLst/>
          </a:prstGeom>
          <a:ln w="12700" cap="flat" cmpd="sng" algn="ctr">
            <a:solidFill>
              <a:srgbClr val="00206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48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Другие вопросы в области национальной экономики</a:t>
            </a:r>
            <a:endParaRPr lang="ru-RU" sz="48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6626" name="TextBox 4"/>
          <p:cNvSpPr txBox="1">
            <a:spLocks noChangeArrowheads="1"/>
          </p:cNvSpPr>
          <p:nvPr/>
        </p:nvSpPr>
        <p:spPr bwMode="auto">
          <a:xfrm>
            <a:off x="2419350" y="1354138"/>
            <a:ext cx="26812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ПЛАН – 56 000 руб.</a:t>
            </a:r>
          </a:p>
        </p:txBody>
      </p:sp>
      <p:sp>
        <p:nvSpPr>
          <p:cNvPr id="26627" name="TextBox 5"/>
          <p:cNvSpPr txBox="1">
            <a:spLocks noChangeArrowheads="1"/>
          </p:cNvSpPr>
          <p:nvPr/>
        </p:nvSpPr>
        <p:spPr bwMode="auto">
          <a:xfrm>
            <a:off x="6599238" y="1354138"/>
            <a:ext cx="2624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ФАКТ – 55 697 руб.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838200" y="2381250"/>
            <a:ext cx="10515600" cy="777875"/>
          </a:xfrm>
          <a:prstGeom prst="rect">
            <a:avLst/>
          </a:prstGeom>
          <a:ln w="12700" cap="flat" cmpd="sng" algn="ctr">
            <a:solidFill>
              <a:srgbClr val="00206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48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Жилищное хозяйство</a:t>
            </a:r>
            <a:endParaRPr lang="ru-RU" sz="48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6629" name="TextBox 7"/>
          <p:cNvSpPr txBox="1">
            <a:spLocks noChangeArrowheads="1"/>
          </p:cNvSpPr>
          <p:nvPr/>
        </p:nvSpPr>
        <p:spPr bwMode="auto">
          <a:xfrm>
            <a:off x="2419350" y="3522663"/>
            <a:ext cx="30607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ПЛАН – 1 050 000 руб.</a:t>
            </a:r>
          </a:p>
        </p:txBody>
      </p:sp>
      <p:sp>
        <p:nvSpPr>
          <p:cNvPr id="26630" name="TextBox 8"/>
          <p:cNvSpPr txBox="1">
            <a:spLocks noChangeArrowheads="1"/>
          </p:cNvSpPr>
          <p:nvPr/>
        </p:nvSpPr>
        <p:spPr bwMode="auto">
          <a:xfrm>
            <a:off x="6599238" y="3522663"/>
            <a:ext cx="27797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ФАКТ – 877 619 руб.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838200" y="4551363"/>
            <a:ext cx="10515600" cy="776287"/>
          </a:xfrm>
          <a:prstGeom prst="rect">
            <a:avLst/>
          </a:prstGeom>
          <a:ln w="12700" cap="flat" cmpd="sng" algn="ctr">
            <a:solidFill>
              <a:srgbClr val="00206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48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Коммунальное хозяйство</a:t>
            </a:r>
            <a:endParaRPr lang="ru-RU" sz="48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6632" name="TextBox 10"/>
          <p:cNvSpPr txBox="1">
            <a:spLocks noChangeArrowheads="1"/>
          </p:cNvSpPr>
          <p:nvPr/>
        </p:nvSpPr>
        <p:spPr bwMode="auto">
          <a:xfrm>
            <a:off x="2419350" y="5892800"/>
            <a:ext cx="28368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ПЛАН – 180 000 руб.</a:t>
            </a:r>
          </a:p>
        </p:txBody>
      </p:sp>
      <p:sp>
        <p:nvSpPr>
          <p:cNvPr id="26633" name="TextBox 11"/>
          <p:cNvSpPr txBox="1">
            <a:spLocks noChangeArrowheads="1"/>
          </p:cNvSpPr>
          <p:nvPr/>
        </p:nvSpPr>
        <p:spPr bwMode="auto">
          <a:xfrm>
            <a:off x="6599238" y="5857875"/>
            <a:ext cx="27797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ФАКТ – 164 360 руб.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22325" y="252413"/>
            <a:ext cx="10515600" cy="777875"/>
          </a:xfrm>
          <a:prstGeom prst="rect">
            <a:avLst/>
          </a:prstGeom>
          <a:ln w="12700" cap="flat" cmpd="sng" algn="ctr">
            <a:solidFill>
              <a:srgbClr val="00206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48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Благоустройство</a:t>
            </a:r>
            <a:endParaRPr lang="ru-RU" sz="48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650" name="Прямоугольник 4"/>
          <p:cNvSpPr>
            <a:spLocks noChangeArrowheads="1"/>
          </p:cNvSpPr>
          <p:nvPr/>
        </p:nvSpPr>
        <p:spPr bwMode="auto">
          <a:xfrm>
            <a:off x="98425" y="1387475"/>
            <a:ext cx="11963400" cy="506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оплата работ по обслуживанию линий электропередач – 79 511 руб.;</a:t>
            </a:r>
            <a:endParaRPr lang="ru-RU" sz="1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текущий ремонт и замена светильников уличного освещения в дер. Оржицы, Петровское, Большое и Малое Забородье, Вильповицы  – 523 266 руб. по сравнению с прошлым годом данный показатель остался на том же уровне</a:t>
            </a:r>
            <a:endParaRPr lang="ru-RU" sz="1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технологическое присоединение и монтаж линии уличного освещения в дер. Ильино ул. Молодежная и Счастливая, д. Вильповицы ул. Счастливая, д. Большое Забородье ул. Полева, д. Малое Забородье  ул. Сосновая на общую сумму 658 649 руб.  это на 468 399 руб. больше чем в 2021 году (в 2021г дер. Ильино – 190 250 руб.)</a:t>
            </a:r>
            <a:endParaRPr lang="ru-RU" sz="1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оплата текущих работ: зимой расчистка пешеходных зон от снега, посыпка песком дорожек, летом скашивание травы на газонах,  покраска и ремонт детских площадок, текущие мероприятия по благоустройству силами рабочей бригады, приобретение и ремонт инвентаря для благоустройства территории, ГСМ для технического инвентаря, лакокрасочной продукции, песка и пескосоляной смеси, вывоза мусора – 1 806 386 руб. по сравнению с 2021 годом затраты на данные работы увеличились на 667 000,0 руб. это связано с тем, что в нашей деревни увеличилась площадь благоустроенных территорий.</a:t>
            </a:r>
            <a:endParaRPr lang="ru-RU" sz="1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приобретение новогодних консолей, украшение дер. Оржицы к Новогодним праздникам и к Дню Победы,  на общую сумму 185 006 руб.;</a:t>
            </a:r>
            <a:endParaRPr lang="ru-RU" sz="1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Прямоугольник 3"/>
          <p:cNvSpPr>
            <a:spLocks noChangeArrowheads="1"/>
          </p:cNvSpPr>
          <p:nvPr/>
        </p:nvSpPr>
        <p:spPr bwMode="auto">
          <a:xfrm>
            <a:off x="4876800" y="1360488"/>
            <a:ext cx="7094538" cy="530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гербицидная обработка от борщевика (2га) и профилактическая обработка детских площадок от клещей – 183 000 руб.; </a:t>
            </a:r>
            <a:endParaRPr lang="ru-RU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разработка проекта и сметной документации для проведения работ в 2023 году «Благоустройство территории около дома №13 д. Оржицы» (2 очередь), проверка сметной документации, надзор за выполнением работ по благоустройству территории – 433 012,0 руб.;</a:t>
            </a:r>
            <a:endParaRPr lang="ru-RU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в 2021 году за счет местного бюджета была установлена только детская площадка в д. Петровское, а в этом году произведена  установка детской игровой площадки у дома 23 д. Оржицы, установка дополнительного оборудования скейт площадки, установка ограждений детской игровой площадки в дер. Петровское на общую сумму 1 455 089руб., </a:t>
            </a:r>
            <a:endParaRPr lang="ru-RU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22325" y="252413"/>
            <a:ext cx="10515600" cy="777875"/>
          </a:xfrm>
          <a:prstGeom prst="rect">
            <a:avLst/>
          </a:prstGeom>
          <a:ln w="12700" cap="flat" cmpd="sng" algn="ctr">
            <a:solidFill>
              <a:srgbClr val="00206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48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Благоустройство</a:t>
            </a:r>
            <a:endParaRPr lang="ru-RU" sz="48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8675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525" y="1214438"/>
            <a:ext cx="4232275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0" y="15875"/>
          <a:ext cx="12085638" cy="66246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8518"/>
                <a:gridCol w="4133445"/>
                <a:gridCol w="2313261"/>
                <a:gridCol w="1827977"/>
                <a:gridCol w="1696321"/>
                <a:gridCol w="1615799"/>
              </a:tblGrid>
              <a:tr h="573303">
                <a:tc gridSpan="6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Мероприятий по благоустройству территории в рамках целевых программ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1" marR="2764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0475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№ п/п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1" marR="27641" marT="0" marB="0" anchor="ctr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Наименование программы, подпрограммы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1" marR="27641" marT="0" marB="0" anchor="ctr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Наименование мероприятий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1" marR="27641" marT="0" marB="0" anchor="ctr"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Финансирование (руб.)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1" marR="2764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80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Всего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1" marR="2764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местный бюджет                       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1" marR="276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бюджет ЛО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1" marR="27641" marT="0" marB="0" anchor="b"/>
                </a:tc>
              </a:tr>
              <a:tr h="17632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1" marR="276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Субсидия на обеспечение комплексного развития сельских территорий в рамках реализации основного мероприятия «Благоустройство сельских территорий Ленинградской области»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1" marR="276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Благоустройство территории около дома №13 д. Оржицы (1 очередь)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641" marR="276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1 826 786,00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1" marR="276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 551 630,0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из них 63000,0 безвозмездные пожертвование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1" marR="276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1 275 156,0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1" marR="27641" marT="0" marB="0"/>
                </a:tc>
              </a:tr>
              <a:tr h="9494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1" marR="276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Субсидия на поддержку развития общественной инфраструктуры муниципального значения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1" marR="276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Ремонт пешеходных дорожек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1" marR="276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3 157 895,0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1" marR="276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157 895,0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1" marR="276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3 000 000,0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1" marR="27641" marT="0" marB="0"/>
                </a:tc>
              </a:tr>
              <a:tr h="22598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1" marR="276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Субсидия на реализацию областного закона от 15 января 2018 года № 3-оз «О содействии участию населения в осуществлении местного самоуправления в иных формах на территориях административных центров муниципальных образований Ленинградской области»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1" marR="276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Благоустройство территории около дома 22 в д. Оржицы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1" marR="276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1 079 672,0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1" marR="276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107 968,00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1" marR="276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971 704,0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1" marR="27641" marT="0" marB="0"/>
                </a:tc>
              </a:tr>
              <a:tr h="2904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1" marR="276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итого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1" marR="276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1" marR="276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6 156 793,00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1" marR="276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5 330 056,0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1" marR="276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826 737,0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41" marR="27641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Прямоугольник 3"/>
          <p:cNvSpPr>
            <a:spLocks noChangeArrowheads="1"/>
          </p:cNvSpPr>
          <p:nvPr/>
        </p:nvSpPr>
        <p:spPr bwMode="auto">
          <a:xfrm>
            <a:off x="350838" y="131763"/>
            <a:ext cx="11704637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подразделу «Социальная политика»</a:t>
            </a:r>
            <a:r>
              <a:rPr lang="ru-RU" sz="28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план – 601 000,0 руб., факт – 601  000,0 руб., исполнение – 100%.</a:t>
            </a:r>
            <a:endParaRPr lang="ru-RU" sz="20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28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подразделу «Культура»</a:t>
            </a:r>
            <a:r>
              <a:rPr lang="ru-RU" sz="28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план – 6 443 201,0 руб.  факт исполнение – 5 978 911,0 руб. исполнение – 93,0%. </a:t>
            </a:r>
          </a:p>
          <a:p>
            <a:endParaRPr lang="ru-RU" sz="28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28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подразделу «Физическая культура» </a:t>
            </a:r>
            <a:r>
              <a:rPr lang="ru-RU" sz="28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план – 1 200 000,0 руб.  факт – 1 004 245 руб., исполнение – 84%. </a:t>
            </a:r>
            <a:endParaRPr lang="ru-RU" sz="28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endParaRPr lang="ru-RU" sz="28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" y="3626675"/>
            <a:ext cx="11506200" cy="3231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-168275"/>
            <a:ext cx="10515600" cy="13255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ln w="13462">
                  <a:solidFill>
                    <a:schemeClr val="tx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За 2022 поступило: 50 письменных обращений от граждан и 1739 писем от учреждений и организаций</a:t>
            </a:r>
            <a:endParaRPr lang="ru-RU" sz="3600" b="1" dirty="0">
              <a:ln w="13462">
                <a:solidFill>
                  <a:schemeClr val="tx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1746" name="TextBox 3"/>
          <p:cNvSpPr txBox="1">
            <a:spLocks noChangeArrowheads="1"/>
          </p:cNvSpPr>
          <p:nvPr/>
        </p:nvSpPr>
        <p:spPr bwMode="auto">
          <a:xfrm>
            <a:off x="2533650" y="1263650"/>
            <a:ext cx="70024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latin typeface="Calibri" pitchFamily="34" charset="0"/>
              </a:rPr>
              <a:t>Специалистами было принято: 274 человека</a:t>
            </a:r>
          </a:p>
        </p:txBody>
      </p:sp>
      <p:sp>
        <p:nvSpPr>
          <p:cNvPr id="31747" name="Прямоугольник 4"/>
          <p:cNvSpPr>
            <a:spLocks noChangeArrowheads="1"/>
          </p:cNvSpPr>
          <p:nvPr/>
        </p:nvSpPr>
        <p:spPr bwMode="auto">
          <a:xfrm>
            <a:off x="5791200" y="1882775"/>
            <a:ext cx="6096000" cy="442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по земельным вопросам  - 22 человек  </a:t>
            </a:r>
            <a:endParaRPr lang="ru-RU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по решению вопросов благоустройства и ЖКХ –  53 человек</a:t>
            </a:r>
            <a:endParaRPr lang="ru-RU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специалистом по первичному воинскому учету – 64 человека</a:t>
            </a:r>
            <a:endParaRPr lang="ru-RU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по социальным вопросам –  107 человека</a:t>
            </a:r>
            <a:endParaRPr lang="ru-RU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выдано 28 доверенностей на получение пенсий и средств реабилитации, эти доверенности выдавались бесплатно.</a:t>
            </a:r>
            <a:endParaRPr lang="ru-RU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" y="1891964"/>
            <a:ext cx="4346414" cy="4346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633413"/>
            <a:ext cx="4867275" cy="5592762"/>
          </a:xfrm>
        </p:spPr>
        <p:txBody>
          <a:bodyPr/>
          <a:lstStyle/>
          <a:p>
            <a:pPr eaLnBrk="1" hangingPunct="1"/>
            <a:r>
              <a:rPr lang="ru-RU" sz="2400" b="1" smtClean="0"/>
              <a:t>Главным направлением деятельности администрации является: </a:t>
            </a:r>
            <a:r>
              <a:rPr lang="ru-RU" sz="2400" smtClean="0"/>
              <a:t/>
            </a:r>
            <a:br>
              <a:rPr lang="ru-RU" sz="2400" smtClean="0"/>
            </a:br>
            <a:r>
              <a:rPr lang="ru-RU" sz="2400" smtClean="0"/>
              <a:t/>
            </a:r>
            <a:br>
              <a:rPr lang="ru-RU" sz="2400" smtClean="0"/>
            </a:br>
            <a:r>
              <a:rPr lang="ru-RU" sz="2400" smtClean="0"/>
              <a:t>1. содержание социально-культурной сферы, </a:t>
            </a:r>
            <a:br>
              <a:rPr lang="ru-RU" sz="2400" smtClean="0"/>
            </a:br>
            <a:r>
              <a:rPr lang="ru-RU" sz="2400" smtClean="0"/>
              <a:t/>
            </a:r>
            <a:br>
              <a:rPr lang="ru-RU" sz="2400" smtClean="0"/>
            </a:br>
            <a:r>
              <a:rPr lang="ru-RU" sz="2400" smtClean="0"/>
              <a:t>2. благоустройство территории поселения;</a:t>
            </a:r>
            <a:br>
              <a:rPr lang="ru-RU" sz="2400" smtClean="0"/>
            </a:br>
            <a:r>
              <a:rPr lang="ru-RU" sz="2400" smtClean="0"/>
              <a:t> </a:t>
            </a:r>
            <a:br>
              <a:rPr lang="ru-RU" sz="2400" smtClean="0"/>
            </a:br>
            <a:r>
              <a:rPr lang="ru-RU" sz="2400" smtClean="0"/>
              <a:t>3.  освещение улиц; </a:t>
            </a:r>
            <a:br>
              <a:rPr lang="ru-RU" sz="2400" smtClean="0"/>
            </a:br>
            <a:r>
              <a:rPr lang="ru-RU" sz="2400" smtClean="0"/>
              <a:t/>
            </a:r>
            <a:br>
              <a:rPr lang="ru-RU" sz="2400" smtClean="0"/>
            </a:br>
            <a:r>
              <a:rPr lang="ru-RU" sz="2400" smtClean="0"/>
              <a:t>4. работа по предупреждению и ликвидации последствий чрезвычайных ситуаций,</a:t>
            </a:r>
            <a:br>
              <a:rPr lang="ru-RU" sz="2400" smtClean="0"/>
            </a:br>
            <a:r>
              <a:rPr lang="ru-RU" sz="2400" smtClean="0"/>
              <a:t/>
            </a:r>
            <a:br>
              <a:rPr lang="ru-RU" sz="2400" smtClean="0"/>
            </a:br>
            <a:r>
              <a:rPr lang="ru-RU" sz="2400" smtClean="0"/>
              <a:t>5.  обеспечение первичных мер пожарной безопасности и многое другое.</a:t>
            </a:r>
            <a:endParaRPr lang="ru-RU" altLang="ru-RU" sz="2400" smtClean="0"/>
          </a:p>
        </p:txBody>
      </p:sp>
      <p:pic>
        <p:nvPicPr>
          <p:cNvPr id="14338" name="Picture 5" descr="https://xn-----6kcbkfkbdc0cmigpfehhdx9awb.xn--p1ai/user-images/zak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7500" y="307975"/>
            <a:ext cx="4183063" cy="624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7F6F4"/>
              </a:clrFrom>
              <a:clrTo>
                <a:srgbClr val="F7F6F4">
                  <a:alpha val="0"/>
                </a:srgbClr>
              </a:clrTo>
            </a:clrChange>
          </a:blip>
          <a:srcRect l="58000" t="8292" r="8400" b="7573"/>
          <a:stretch/>
        </p:blipFill>
        <p:spPr>
          <a:xfrm>
            <a:off x="534933" y="-83350"/>
            <a:ext cx="2822917" cy="3931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584" y="101934"/>
            <a:ext cx="5804456" cy="3590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" y="3692827"/>
            <a:ext cx="4419600" cy="3314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2400" t="22522" r="3800" b="15940"/>
          <a:stretch/>
        </p:blipFill>
        <p:spPr>
          <a:xfrm>
            <a:off x="5743947" y="3768090"/>
            <a:ext cx="6249955" cy="2865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379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379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481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4819" name="Рисунок 3"/>
          <p:cNvPicPr>
            <a:picLocks noChangeAspect="1"/>
          </p:cNvPicPr>
          <p:nvPr/>
        </p:nvPicPr>
        <p:blipFill>
          <a:blip r:embed="rId2"/>
          <a:srcRect r="1373" b="28697"/>
          <a:stretch>
            <a:fillRect/>
          </a:stretch>
        </p:blipFill>
        <p:spPr bwMode="auto">
          <a:xfrm>
            <a:off x="122238" y="122238"/>
            <a:ext cx="12069762" cy="654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b="15715"/>
          <a:stretch>
            <a:fillRect/>
          </a:stretch>
        </p:blipFill>
        <p:spPr bwMode="auto">
          <a:xfrm>
            <a:off x="1422400" y="396875"/>
            <a:ext cx="9134475" cy="578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 b="19102"/>
          <a:stretch>
            <a:fillRect/>
          </a:stretch>
        </p:blipFill>
        <p:spPr bwMode="auto">
          <a:xfrm>
            <a:off x="3692525" y="365125"/>
            <a:ext cx="4594225" cy="554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9713" y="-349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360" y="279400"/>
            <a:ext cx="10515600" cy="13255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8000" b="1" dirty="0" smtClean="0">
                <a:ln w="12700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</a:rPr>
              <a:t>Культура</a:t>
            </a:r>
            <a:endParaRPr lang="ru-RU" sz="8000" b="1" dirty="0">
              <a:ln w="12700">
                <a:solidFill>
                  <a:schemeClr val="tx1"/>
                </a:solidFill>
                <a:prstDash val="solid"/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584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9055" y="1715294"/>
            <a:ext cx="686068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130" y="1658497"/>
            <a:ext cx="7111470" cy="4739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824840" y="636166"/>
            <a:ext cx="10515600" cy="13255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8000" b="1" dirty="0" smtClean="0">
                <a:ln w="12700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</a:rPr>
              <a:t>Спорт</a:t>
            </a:r>
            <a:endParaRPr lang="ru-RU" sz="8000" b="1" dirty="0">
              <a:ln w="12700">
                <a:solidFill>
                  <a:schemeClr val="tx1"/>
                </a:solidFill>
                <a:prstDash val="solid"/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334" t="5111" b="25111"/>
          <a:stretch/>
        </p:blipFill>
        <p:spPr>
          <a:xfrm>
            <a:off x="0" y="3384908"/>
            <a:ext cx="6004560" cy="3319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640" y="2114129"/>
            <a:ext cx="640000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r="14754" b="16444"/>
          <a:stretch/>
        </p:blipFill>
        <p:spPr>
          <a:xfrm>
            <a:off x="700563" y="10195"/>
            <a:ext cx="5182077" cy="338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789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7891" name="Рисунок 3"/>
          <p:cNvPicPr>
            <a:picLocks noChangeAspect="1"/>
          </p:cNvPicPr>
          <p:nvPr/>
        </p:nvPicPr>
        <p:blipFill>
          <a:blip r:embed="rId2"/>
          <a:srcRect l="3500" t="9332" r="5833" b="4222"/>
          <a:stretch>
            <a:fillRect/>
          </a:stretch>
        </p:blipFill>
        <p:spPr bwMode="auto">
          <a:xfrm>
            <a:off x="1341438" y="42863"/>
            <a:ext cx="9509125" cy="679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Прямоугольник 3"/>
          <p:cNvSpPr>
            <a:spLocks noChangeArrowheads="1"/>
          </p:cNvSpPr>
          <p:nvPr/>
        </p:nvSpPr>
        <p:spPr bwMode="auto">
          <a:xfrm>
            <a:off x="136525" y="1474788"/>
            <a:ext cx="11720513" cy="513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58763" algn="just">
              <a:lnSpc>
                <a:spcPct val="115000"/>
              </a:lnSpc>
              <a:spcAft>
                <a:spcPts val="1000"/>
              </a:spcAft>
            </a:pP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Благоустройство у д. № 13 – грант АПК ЛО. </a:t>
            </a:r>
            <a:endParaRPr lang="ru-RU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indent="258763" algn="just">
              <a:lnSpc>
                <a:spcPct val="115000"/>
              </a:lnSpc>
              <a:spcAft>
                <a:spcPts val="1000"/>
              </a:spcAft>
            </a:pP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Асфальтирование всех пешеходных дорожек в д. Оржицы. </a:t>
            </a:r>
            <a:endParaRPr lang="ru-RU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indent="258763" algn="just">
              <a:lnSpc>
                <a:spcPct val="115000"/>
              </a:lnSpc>
              <a:spcAft>
                <a:spcPts val="1000"/>
              </a:spcAft>
            </a:pP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Замена детской площадки у д. № 22 и организация небольшого сквера у д. № 23. </a:t>
            </a:r>
            <a:endParaRPr lang="ru-RU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indent="258763" algn="just">
              <a:lnSpc>
                <a:spcPct val="115000"/>
              </a:lnSpc>
              <a:spcAft>
                <a:spcPts val="1000"/>
              </a:spcAft>
            </a:pP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Ремонт дорог: ул. Солнечная д. Вильповицы, ул. Дачная в Петровском. </a:t>
            </a:r>
            <a:endParaRPr lang="ru-RU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indent="258763" algn="just">
              <a:lnSpc>
                <a:spcPct val="115000"/>
              </a:lnSpc>
              <a:spcAft>
                <a:spcPts val="1000"/>
              </a:spcAft>
            </a:pP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На 23 год мы поставлены в программу КДХ ЛО по ремонту автомобильных дорог общего         пользования местного значения. </a:t>
            </a:r>
            <a:endParaRPr lang="ru-RU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indent="258763" algn="just">
              <a:lnSpc>
                <a:spcPct val="115000"/>
              </a:lnSpc>
              <a:spcAft>
                <a:spcPts val="1000"/>
              </a:spcAft>
            </a:pP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 Огораживание детских площадок в д. Петровское. </a:t>
            </a:r>
            <a:endParaRPr lang="ru-RU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indent="258763" algn="just">
              <a:lnSpc>
                <a:spcPct val="115000"/>
              </a:lnSpc>
              <a:spcAft>
                <a:spcPts val="1000"/>
              </a:spcAft>
            </a:pP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7. Ремонт двух автостоянок в д. Оржицы. </a:t>
            </a:r>
            <a:endParaRPr lang="ru-RU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indent="258763" algn="just">
              <a:lnSpc>
                <a:spcPct val="115000"/>
              </a:lnSpc>
              <a:spcAft>
                <a:spcPts val="1000"/>
              </a:spcAft>
            </a:pP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8. Организация освещения на вторую часть д. Ильино. </a:t>
            </a:r>
            <a:endParaRPr lang="ru-RU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indent="258763" algn="just">
              <a:lnSpc>
                <a:spcPct val="115000"/>
              </a:lnSpc>
              <a:spcAft>
                <a:spcPts val="1000"/>
              </a:spcAft>
            </a:pP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9. Освещение ул. Солнечная в д. Вильповицы, ул. Полевая в дер. Забородье. </a:t>
            </a:r>
            <a:endParaRPr lang="ru-RU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indent="258763" algn="just">
              <a:lnSpc>
                <a:spcPct val="115000"/>
              </a:lnSpc>
              <a:spcAft>
                <a:spcPts val="1000"/>
              </a:spcAft>
            </a:pP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10. Вхождение в программу ЛО по капитальному ремонту КСК д. Оржицы.</a:t>
            </a:r>
            <a:endParaRPr lang="ru-RU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93728" y="137160"/>
            <a:ext cx="800642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>
                  <a:solidFill>
                    <a:schemeClr val="tx1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Планы на 2022 год – 100%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04368" y="18136"/>
            <a:ext cx="578947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>
                  <a:solidFill>
                    <a:schemeClr val="tx1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Планы на 2023 год</a:t>
            </a:r>
          </a:p>
        </p:txBody>
      </p:sp>
      <p:sp>
        <p:nvSpPr>
          <p:cNvPr id="39938" name="Прямоугольник 4"/>
          <p:cNvSpPr>
            <a:spLocks noChangeArrowheads="1"/>
          </p:cNvSpPr>
          <p:nvPr/>
        </p:nvSpPr>
        <p:spPr bwMode="auto">
          <a:xfrm>
            <a:off x="0" y="644525"/>
            <a:ext cx="11857038" cy="621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58763" algn="just">
              <a:lnSpc>
                <a:spcPct val="115000"/>
              </a:lnSpc>
              <a:spcAft>
                <a:spcPts val="1000"/>
              </a:spcAft>
            </a:pPr>
            <a:r>
              <a:rPr lang="ru-RU" sz="26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Благоустройство у д. № 13, </a:t>
            </a:r>
            <a:endParaRPr lang="ru-RU" sz="2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indent="258763" algn="just">
              <a:lnSpc>
                <a:spcPct val="115000"/>
              </a:lnSpc>
              <a:spcAft>
                <a:spcPts val="1000"/>
              </a:spcAft>
            </a:pPr>
            <a:r>
              <a:rPr lang="ru-RU" sz="26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Благоустройство у д. №14, в том числе парковки у дома. </a:t>
            </a:r>
            <a:endParaRPr lang="ru-RU" sz="2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indent="258763" algn="just">
              <a:lnSpc>
                <a:spcPct val="115000"/>
              </a:lnSpc>
              <a:spcAft>
                <a:spcPts val="1000"/>
              </a:spcAft>
            </a:pPr>
            <a:r>
              <a:rPr lang="ru-RU" sz="26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На 2023 год мы поставлены в программу КДХ ЛО по ремонту автомобильных дорог общего пользования местного значения. (Ремонт дороги дер. Оржицы от региональной дороги Оржицы – Ропша вдоль магазина «Пятерочка» мимо Культурно – спортивного комплекса деревни Оржицы до школы и дорога от дома 11 мимо детского сада к дому 24)</a:t>
            </a:r>
            <a:endParaRPr lang="ru-RU" sz="2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indent="258763" algn="just">
              <a:lnSpc>
                <a:spcPct val="115000"/>
              </a:lnSpc>
              <a:spcAft>
                <a:spcPts val="1000"/>
              </a:spcAft>
            </a:pPr>
            <a:r>
              <a:rPr lang="ru-RU" sz="260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4</a:t>
            </a:r>
            <a:r>
              <a:rPr lang="ru-RU" sz="26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Благоустройство территории между магазином «Пятерочка» и домом № 13. </a:t>
            </a:r>
            <a:endParaRPr lang="ru-RU" sz="2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indent="258763" algn="just">
              <a:lnSpc>
                <a:spcPct val="115000"/>
              </a:lnSpc>
              <a:spcAft>
                <a:spcPts val="1000"/>
              </a:spcAft>
            </a:pPr>
            <a:r>
              <a:rPr lang="ru-RU" sz="260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5</a:t>
            </a:r>
            <a:r>
              <a:rPr lang="ru-RU" sz="2600">
                <a:solidFill>
                  <a:srgbClr val="000000"/>
                </a:solidFill>
                <a:latin typeface="Times New Roman" pitchFamily="18" charset="0"/>
                <a:ea typeface="Calibri" pitchFamily="34" charset="0"/>
              </a:rPr>
              <a:t>. Ремонт дороги ул. Тенистая и съезд к ул. Тенистая в дер. Петровское.</a:t>
            </a:r>
            <a:endParaRPr lang="ru-RU" sz="2600">
              <a:latin typeface="Calibri" pitchFamily="34" charset="0"/>
              <a:ea typeface="Calibri" pitchFamily="34" charset="0"/>
            </a:endParaRPr>
          </a:p>
          <a:p>
            <a:pPr indent="258763" algn="just">
              <a:lnSpc>
                <a:spcPct val="115000"/>
              </a:lnSpc>
              <a:spcAft>
                <a:spcPts val="1000"/>
              </a:spcAft>
            </a:pPr>
            <a:r>
              <a:rPr lang="ru-RU" sz="260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6</a:t>
            </a:r>
            <a:r>
              <a:rPr lang="ru-RU" sz="2600">
                <a:solidFill>
                  <a:srgbClr val="000000"/>
                </a:solidFill>
                <a:latin typeface="Times New Roman" pitchFamily="18" charset="0"/>
                <a:ea typeface="Calibri" pitchFamily="34" charset="0"/>
              </a:rPr>
              <a:t>. Благоустройство территории между КСК и 25 домом, куда входит асфальтирование, установка бордюрного камня, организация работ по оформлению газона.</a:t>
            </a:r>
            <a:endParaRPr lang="ru-RU" sz="2600">
              <a:latin typeface="Calibri" pitchFamily="34" charset="0"/>
              <a:ea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662" y="4762"/>
            <a:ext cx="10515600" cy="1325564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5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Год 2022 – Год уличного освещения</a:t>
            </a:r>
            <a:endParaRPr lang="ru-RU" sz="5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40962" name="Picture 3" descr="fpQztSzwJQn8z6wjxmdDRXB9pccdo2T_hvxsbes4FsW9pWz6I9RVi4PZGB7lDlKTyZSr0YNViy3HcYHhEIu2lX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51600" y="1093788"/>
            <a:ext cx="4325938" cy="57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4" descr="hm9vr3xkeGbkZmAai7N-zT-R9KhMxEQWH_GlS1b_hmS0KSrllpX0EJwhT3XyoLcIfGuY3w0_yhUM5yCX_orHyyl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7613" y="1100138"/>
            <a:ext cx="4322762" cy="575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121920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1" name="Объект 7"/>
          <p:cNvGraphicFramePr>
            <a:graphicFrameLocks noGrp="1"/>
          </p:cNvGraphicFramePr>
          <p:nvPr>
            <p:ph idx="1"/>
          </p:nvPr>
        </p:nvGraphicFramePr>
        <p:xfrm>
          <a:off x="1854200" y="1473200"/>
          <a:ext cx="8483600" cy="5207000"/>
        </p:xfrm>
        <a:graphic>
          <a:graphicData uri="http://schemas.openxmlformats.org/presentationml/2006/ole">
            <p:oleObj spid="_x0000_s15361" r:id="rId3" imgW="8486367" imgH="5206435" progId="Excel.Chart.8">
              <p:embed/>
            </p:oleObj>
          </a:graphicData>
        </a:graphic>
      </p:graphicFrame>
      <p:sp>
        <p:nvSpPr>
          <p:cNvPr id="15362" name="TextBox 8"/>
          <p:cNvSpPr txBox="1">
            <a:spLocks noChangeArrowheads="1"/>
          </p:cNvSpPr>
          <p:nvPr/>
        </p:nvSpPr>
        <p:spPr bwMode="auto">
          <a:xfrm>
            <a:off x="2514600" y="76200"/>
            <a:ext cx="7585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>
                <a:latin typeface="Calibri" pitchFamily="34" charset="0"/>
              </a:rPr>
              <a:t>Численность населения на 01.02.2023 г. 3091 человек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301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655" y="0"/>
            <a:ext cx="675005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0"/>
            <a:ext cx="38481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5" descr="https://avatars.mds.yandex.net/get-mpic/5238231/img_id6235453101252087772.jpeg/or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8375" y="322263"/>
            <a:ext cx="4408488" cy="628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6553200" y="609600"/>
            <a:ext cx="4351338" cy="9525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Финансирование жилищного хозяйства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553200" y="1692275"/>
            <a:ext cx="4351338" cy="88582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Благоустройство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553200" y="2697163"/>
            <a:ext cx="4351338" cy="88741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Содержание территории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553200" y="3725863"/>
            <a:ext cx="4351338" cy="88423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Ремонт дорог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553200" y="4781550"/>
            <a:ext cx="4351338" cy="7810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Развитие культуры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553200" y="5734050"/>
            <a:ext cx="4351338" cy="76993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Развитие спорта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53168" y="4594742"/>
            <a:ext cx="8609463" cy="190159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42 607 478 руб.</a:t>
            </a:r>
          </a:p>
        </p:txBody>
      </p:sp>
      <p:sp>
        <p:nvSpPr>
          <p:cNvPr id="10" name="Блок-схема: ручное управление 9"/>
          <p:cNvSpPr/>
          <p:nvPr/>
        </p:nvSpPr>
        <p:spPr>
          <a:xfrm>
            <a:off x="1008063" y="3057525"/>
            <a:ext cx="3446462" cy="1509713"/>
          </a:xfrm>
          <a:prstGeom prst="flowChartManualOperati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Налоговые доходы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 19 406 900</a:t>
            </a:r>
          </a:p>
        </p:txBody>
      </p:sp>
      <p:sp>
        <p:nvSpPr>
          <p:cNvPr id="16" name="Блок-схема: ручное управление 15"/>
          <p:cNvSpPr/>
          <p:nvPr/>
        </p:nvSpPr>
        <p:spPr>
          <a:xfrm>
            <a:off x="4148138" y="3057525"/>
            <a:ext cx="3876675" cy="1550988"/>
          </a:xfrm>
          <a:prstGeom prst="flowChartManualOperati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Безвозмездные поступления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 19 406 900</a:t>
            </a:r>
          </a:p>
        </p:txBody>
      </p:sp>
      <p:sp>
        <p:nvSpPr>
          <p:cNvPr id="17" name="Блок-схема: ручное управление 16"/>
          <p:cNvSpPr/>
          <p:nvPr/>
        </p:nvSpPr>
        <p:spPr>
          <a:xfrm>
            <a:off x="7697788" y="3084513"/>
            <a:ext cx="3227387" cy="1482725"/>
          </a:xfrm>
          <a:prstGeom prst="flowChartManualOperati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Неналоговые доходы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 19 406 900</a:t>
            </a:r>
          </a:p>
        </p:txBody>
      </p:sp>
      <p:pic>
        <p:nvPicPr>
          <p:cNvPr id="17413" name="Рисунок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0100" y="-1087438"/>
            <a:ext cx="5562600" cy="417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04800"/>
            <a:ext cx="8229600" cy="1143000"/>
          </a:xfrm>
          <a:solidFill>
            <a:schemeClr val="accent5">
              <a:lumMod val="75000"/>
            </a:schemeClr>
          </a:solidFill>
          <a:ln w="76200">
            <a:solidFill>
              <a:srgbClr val="002060"/>
            </a:solidFill>
          </a:ln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b="1" i="1" dirty="0" smtClean="0"/>
              <a:t>Налоговые доходы</a:t>
            </a:r>
            <a:endParaRPr lang="ru-RU" altLang="ru-RU" b="1" i="1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981200" y="1676400"/>
            <a:ext cx="1905000" cy="152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Налог на доходы физических лиц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962400" y="1676400"/>
            <a:ext cx="1905000" cy="152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Акцизы по подакцизным товарам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943600" y="1666875"/>
            <a:ext cx="1905000" cy="152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Налог на имущество физических лиц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924800" y="1676400"/>
            <a:ext cx="1905000" cy="152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Земельный налог</a:t>
            </a:r>
          </a:p>
        </p:txBody>
      </p:sp>
      <p:sp>
        <p:nvSpPr>
          <p:cNvPr id="3" name="Блок-схема: перфолента 2"/>
          <p:cNvSpPr/>
          <p:nvPr/>
        </p:nvSpPr>
        <p:spPr>
          <a:xfrm>
            <a:off x="2171700" y="3810000"/>
            <a:ext cx="1524000" cy="838200"/>
          </a:xfrm>
          <a:prstGeom prst="flowChartPunchedTap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1 000 000</a:t>
            </a:r>
          </a:p>
        </p:txBody>
      </p:sp>
      <p:sp>
        <p:nvSpPr>
          <p:cNvPr id="11" name="Блок-схема: перфолента 10"/>
          <p:cNvSpPr/>
          <p:nvPr/>
        </p:nvSpPr>
        <p:spPr>
          <a:xfrm>
            <a:off x="2171700" y="5257800"/>
            <a:ext cx="1524000" cy="838200"/>
          </a:xfrm>
          <a:prstGeom prst="flowChartPunchedTap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1 087 500</a:t>
            </a:r>
          </a:p>
        </p:txBody>
      </p:sp>
      <p:sp>
        <p:nvSpPr>
          <p:cNvPr id="12" name="Блок-схема: перфолента 11"/>
          <p:cNvSpPr/>
          <p:nvPr/>
        </p:nvSpPr>
        <p:spPr>
          <a:xfrm>
            <a:off x="4152900" y="5249863"/>
            <a:ext cx="1524000" cy="838200"/>
          </a:xfrm>
          <a:prstGeom prst="flowChartPunchedTap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1 166 800</a:t>
            </a:r>
          </a:p>
        </p:txBody>
      </p:sp>
      <p:sp>
        <p:nvSpPr>
          <p:cNvPr id="13" name="Блок-схема: перфолента 12"/>
          <p:cNvSpPr/>
          <p:nvPr/>
        </p:nvSpPr>
        <p:spPr>
          <a:xfrm>
            <a:off x="4152900" y="3805238"/>
            <a:ext cx="1524000" cy="838200"/>
          </a:xfrm>
          <a:prstGeom prst="flowChartPunchedTap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1 140 000</a:t>
            </a:r>
          </a:p>
        </p:txBody>
      </p:sp>
      <p:sp>
        <p:nvSpPr>
          <p:cNvPr id="14" name="Блок-схема: перфолента 13"/>
          <p:cNvSpPr/>
          <p:nvPr/>
        </p:nvSpPr>
        <p:spPr>
          <a:xfrm>
            <a:off x="6134100" y="3805238"/>
            <a:ext cx="1524000" cy="838200"/>
          </a:xfrm>
          <a:prstGeom prst="flowChartPunchedTap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950 000</a:t>
            </a:r>
          </a:p>
        </p:txBody>
      </p:sp>
      <p:sp>
        <p:nvSpPr>
          <p:cNvPr id="15" name="Блок-схема: перфолента 14"/>
          <p:cNvSpPr/>
          <p:nvPr/>
        </p:nvSpPr>
        <p:spPr>
          <a:xfrm>
            <a:off x="6134100" y="5257800"/>
            <a:ext cx="1524000" cy="838200"/>
          </a:xfrm>
          <a:prstGeom prst="flowChartPunchedTap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1 039 500</a:t>
            </a:r>
          </a:p>
        </p:txBody>
      </p:sp>
      <p:sp>
        <p:nvSpPr>
          <p:cNvPr id="16" name="Блок-схема: перфолента 15"/>
          <p:cNvSpPr/>
          <p:nvPr/>
        </p:nvSpPr>
        <p:spPr>
          <a:xfrm>
            <a:off x="8115300" y="5257800"/>
            <a:ext cx="1524000" cy="838200"/>
          </a:xfrm>
          <a:prstGeom prst="flowChartPunchedTap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16 113 100</a:t>
            </a:r>
          </a:p>
        </p:txBody>
      </p:sp>
      <p:sp>
        <p:nvSpPr>
          <p:cNvPr id="17" name="Блок-схема: перфолента 16"/>
          <p:cNvSpPr/>
          <p:nvPr/>
        </p:nvSpPr>
        <p:spPr>
          <a:xfrm>
            <a:off x="8115300" y="3810000"/>
            <a:ext cx="1524000" cy="838200"/>
          </a:xfrm>
          <a:prstGeom prst="flowChartPunchedTap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15 300 000</a:t>
            </a:r>
          </a:p>
        </p:txBody>
      </p:sp>
      <p:sp>
        <p:nvSpPr>
          <p:cNvPr id="18446" name="TextBox 5"/>
          <p:cNvSpPr txBox="1">
            <a:spLocks noChangeArrowheads="1"/>
          </p:cNvSpPr>
          <p:nvPr/>
        </p:nvSpPr>
        <p:spPr bwMode="auto">
          <a:xfrm>
            <a:off x="2538413" y="3357563"/>
            <a:ext cx="681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План</a:t>
            </a:r>
          </a:p>
        </p:txBody>
      </p:sp>
      <p:sp>
        <p:nvSpPr>
          <p:cNvPr id="18447" name="TextBox 18"/>
          <p:cNvSpPr txBox="1">
            <a:spLocks noChangeArrowheads="1"/>
          </p:cNvSpPr>
          <p:nvPr/>
        </p:nvSpPr>
        <p:spPr bwMode="auto">
          <a:xfrm>
            <a:off x="4543425" y="3375025"/>
            <a:ext cx="679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План</a:t>
            </a:r>
          </a:p>
        </p:txBody>
      </p:sp>
      <p:sp>
        <p:nvSpPr>
          <p:cNvPr id="18448" name="TextBox 19"/>
          <p:cNvSpPr txBox="1">
            <a:spLocks noChangeArrowheads="1"/>
          </p:cNvSpPr>
          <p:nvPr/>
        </p:nvSpPr>
        <p:spPr bwMode="auto">
          <a:xfrm>
            <a:off x="6524625" y="3357563"/>
            <a:ext cx="679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План</a:t>
            </a:r>
          </a:p>
        </p:txBody>
      </p:sp>
      <p:sp>
        <p:nvSpPr>
          <p:cNvPr id="18449" name="TextBox 20"/>
          <p:cNvSpPr txBox="1">
            <a:spLocks noChangeArrowheads="1"/>
          </p:cNvSpPr>
          <p:nvPr/>
        </p:nvSpPr>
        <p:spPr bwMode="auto">
          <a:xfrm>
            <a:off x="8505825" y="3357563"/>
            <a:ext cx="679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План</a:t>
            </a:r>
          </a:p>
        </p:txBody>
      </p:sp>
      <p:sp>
        <p:nvSpPr>
          <p:cNvPr id="18450" name="TextBox 9"/>
          <p:cNvSpPr txBox="1">
            <a:spLocks noChangeArrowheads="1"/>
          </p:cNvSpPr>
          <p:nvPr/>
        </p:nvSpPr>
        <p:spPr bwMode="auto">
          <a:xfrm>
            <a:off x="2562225" y="4768850"/>
            <a:ext cx="6524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Факт</a:t>
            </a:r>
          </a:p>
        </p:txBody>
      </p:sp>
      <p:sp>
        <p:nvSpPr>
          <p:cNvPr id="18451" name="TextBox 22"/>
          <p:cNvSpPr txBox="1">
            <a:spLocks noChangeArrowheads="1"/>
          </p:cNvSpPr>
          <p:nvPr/>
        </p:nvSpPr>
        <p:spPr bwMode="auto">
          <a:xfrm>
            <a:off x="4572000" y="4768850"/>
            <a:ext cx="6524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Факт</a:t>
            </a:r>
          </a:p>
        </p:txBody>
      </p:sp>
      <p:sp>
        <p:nvSpPr>
          <p:cNvPr id="18452" name="TextBox 23"/>
          <p:cNvSpPr txBox="1">
            <a:spLocks noChangeArrowheads="1"/>
          </p:cNvSpPr>
          <p:nvPr/>
        </p:nvSpPr>
        <p:spPr bwMode="auto">
          <a:xfrm>
            <a:off x="6542088" y="4768850"/>
            <a:ext cx="6524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Факт</a:t>
            </a:r>
          </a:p>
        </p:txBody>
      </p:sp>
      <p:sp>
        <p:nvSpPr>
          <p:cNvPr id="18453" name="TextBox 24"/>
          <p:cNvSpPr txBox="1">
            <a:spLocks noChangeArrowheads="1"/>
          </p:cNvSpPr>
          <p:nvPr/>
        </p:nvSpPr>
        <p:spPr bwMode="auto">
          <a:xfrm>
            <a:off x="8528050" y="4875213"/>
            <a:ext cx="654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Факт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304800"/>
            <a:ext cx="8229600" cy="1143000"/>
          </a:xfrm>
          <a:solidFill>
            <a:schemeClr val="accent1"/>
          </a:solidFill>
          <a:ln w="76200">
            <a:solidFill>
              <a:srgbClr val="00B0F0"/>
            </a:solidFill>
          </a:ln>
        </p:spPr>
        <p:txBody>
          <a:bodyPr/>
          <a:lstStyle/>
          <a:p>
            <a:pPr algn="ctr" eaLnBrk="1" hangingPunct="1"/>
            <a:r>
              <a:rPr lang="ru-RU" altLang="ru-RU" b="1" i="1" smtClean="0"/>
              <a:t>Неналоговые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620000" y="1676400"/>
            <a:ext cx="2286000" cy="1752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Доходы от оказания платных услуг и компенсации затрат государства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905000" y="1676400"/>
            <a:ext cx="2286000" cy="1752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Доход от использования имущества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786313" y="1676400"/>
            <a:ext cx="2286000" cy="1752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Платежи при пользовании природными ресурсами</a:t>
            </a:r>
          </a:p>
        </p:txBody>
      </p:sp>
      <p:sp>
        <p:nvSpPr>
          <p:cNvPr id="22" name="Блок-схема: перфолента 21"/>
          <p:cNvSpPr/>
          <p:nvPr/>
        </p:nvSpPr>
        <p:spPr>
          <a:xfrm>
            <a:off x="8001000" y="3948113"/>
            <a:ext cx="1524000" cy="838200"/>
          </a:xfrm>
          <a:prstGeom prst="flowChartPunchedTap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618 000</a:t>
            </a:r>
          </a:p>
        </p:txBody>
      </p:sp>
      <p:sp>
        <p:nvSpPr>
          <p:cNvPr id="24" name="Блок-схема: перфолента 23"/>
          <p:cNvSpPr/>
          <p:nvPr/>
        </p:nvSpPr>
        <p:spPr>
          <a:xfrm>
            <a:off x="8001000" y="5300663"/>
            <a:ext cx="1524000" cy="838200"/>
          </a:xfrm>
          <a:prstGeom prst="flowChartPunchedTap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596 500</a:t>
            </a:r>
          </a:p>
        </p:txBody>
      </p:sp>
      <p:sp>
        <p:nvSpPr>
          <p:cNvPr id="25" name="Блок-схема: перфолента 24"/>
          <p:cNvSpPr/>
          <p:nvPr/>
        </p:nvSpPr>
        <p:spPr>
          <a:xfrm>
            <a:off x="2286000" y="5276850"/>
            <a:ext cx="1524000" cy="838200"/>
          </a:xfrm>
          <a:prstGeom prst="flowChartPunchedTap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5 013 600</a:t>
            </a:r>
          </a:p>
        </p:txBody>
      </p:sp>
      <p:sp>
        <p:nvSpPr>
          <p:cNvPr id="26" name="Блок-схема: перфолента 25"/>
          <p:cNvSpPr/>
          <p:nvPr/>
        </p:nvSpPr>
        <p:spPr>
          <a:xfrm>
            <a:off x="5143500" y="5276850"/>
            <a:ext cx="1524000" cy="838200"/>
          </a:xfrm>
          <a:prstGeom prst="flowChartPunchedTap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18 200</a:t>
            </a:r>
          </a:p>
        </p:txBody>
      </p:sp>
      <p:sp>
        <p:nvSpPr>
          <p:cNvPr id="27" name="Блок-схема: перфолента 26"/>
          <p:cNvSpPr/>
          <p:nvPr/>
        </p:nvSpPr>
        <p:spPr>
          <a:xfrm>
            <a:off x="5143500" y="3948113"/>
            <a:ext cx="1524000" cy="838200"/>
          </a:xfrm>
          <a:prstGeom prst="flowChartPunchedTap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15 000</a:t>
            </a:r>
          </a:p>
        </p:txBody>
      </p:sp>
      <p:sp>
        <p:nvSpPr>
          <p:cNvPr id="28" name="Блок-схема: перфолента 27"/>
          <p:cNvSpPr/>
          <p:nvPr/>
        </p:nvSpPr>
        <p:spPr>
          <a:xfrm>
            <a:off x="2286000" y="3948113"/>
            <a:ext cx="1524000" cy="838200"/>
          </a:xfrm>
          <a:prstGeom prst="flowChartPunchedTap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4 947 000</a:t>
            </a:r>
          </a:p>
        </p:txBody>
      </p:sp>
      <p:sp>
        <p:nvSpPr>
          <p:cNvPr id="19467" name="Прямоугольник 2"/>
          <p:cNvSpPr>
            <a:spLocks noChangeArrowheads="1"/>
          </p:cNvSpPr>
          <p:nvPr/>
        </p:nvSpPr>
        <p:spPr bwMode="auto">
          <a:xfrm>
            <a:off x="2676525" y="3551238"/>
            <a:ext cx="6794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План</a:t>
            </a:r>
          </a:p>
        </p:txBody>
      </p:sp>
      <p:sp>
        <p:nvSpPr>
          <p:cNvPr id="19468" name="Прямоугольник 15"/>
          <p:cNvSpPr>
            <a:spLocks noChangeArrowheads="1"/>
          </p:cNvSpPr>
          <p:nvPr/>
        </p:nvSpPr>
        <p:spPr bwMode="auto">
          <a:xfrm>
            <a:off x="5553075" y="3578225"/>
            <a:ext cx="681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План</a:t>
            </a:r>
          </a:p>
        </p:txBody>
      </p:sp>
      <p:sp>
        <p:nvSpPr>
          <p:cNvPr id="19469" name="Прямоугольник 28"/>
          <p:cNvSpPr>
            <a:spLocks noChangeArrowheads="1"/>
          </p:cNvSpPr>
          <p:nvPr/>
        </p:nvSpPr>
        <p:spPr bwMode="auto">
          <a:xfrm>
            <a:off x="8391525" y="3551238"/>
            <a:ext cx="6794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План</a:t>
            </a:r>
          </a:p>
        </p:txBody>
      </p:sp>
      <p:sp>
        <p:nvSpPr>
          <p:cNvPr id="19470" name="TextBox 31"/>
          <p:cNvSpPr txBox="1">
            <a:spLocks noChangeArrowheads="1"/>
          </p:cNvSpPr>
          <p:nvPr/>
        </p:nvSpPr>
        <p:spPr bwMode="auto">
          <a:xfrm>
            <a:off x="2698750" y="4873625"/>
            <a:ext cx="654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Факт</a:t>
            </a:r>
          </a:p>
        </p:txBody>
      </p:sp>
      <p:sp>
        <p:nvSpPr>
          <p:cNvPr id="19471" name="TextBox 32"/>
          <p:cNvSpPr txBox="1">
            <a:spLocks noChangeArrowheads="1"/>
          </p:cNvSpPr>
          <p:nvPr/>
        </p:nvSpPr>
        <p:spPr bwMode="auto">
          <a:xfrm>
            <a:off x="5576888" y="4873625"/>
            <a:ext cx="652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Факт</a:t>
            </a:r>
          </a:p>
        </p:txBody>
      </p:sp>
      <p:sp>
        <p:nvSpPr>
          <p:cNvPr id="19472" name="TextBox 33"/>
          <p:cNvSpPr txBox="1">
            <a:spLocks noChangeArrowheads="1"/>
          </p:cNvSpPr>
          <p:nvPr/>
        </p:nvSpPr>
        <p:spPr bwMode="auto">
          <a:xfrm>
            <a:off x="8413750" y="4873625"/>
            <a:ext cx="654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Факт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955675" y="523875"/>
            <a:ext cx="1015365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b="1" i="1" dirty="0" smtClean="0"/>
              <a:t>Безвозмездные поступления от других бюджетов </a:t>
            </a:r>
            <a:endParaRPr lang="ru-RU" altLang="ru-RU" b="1" i="1" dirty="0"/>
          </a:p>
        </p:txBody>
      </p:sp>
      <p:sp>
        <p:nvSpPr>
          <p:cNvPr id="20482" name="Прямоугольник 1"/>
          <p:cNvSpPr>
            <a:spLocks noChangeArrowheads="1"/>
          </p:cNvSpPr>
          <p:nvPr/>
        </p:nvSpPr>
        <p:spPr bwMode="auto">
          <a:xfrm>
            <a:off x="388938" y="2160588"/>
            <a:ext cx="11287125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9263" algn="just">
              <a:lnSpc>
                <a:spcPct val="115000"/>
              </a:lnSpc>
              <a:spcAft>
                <a:spcPts val="1000"/>
              </a:spcAft>
            </a:pPr>
            <a:r>
              <a:rPr lang="ru-RU" sz="20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дотации на выравнивание бюджетной обеспеченности – 10 330 500 руб.;</a:t>
            </a:r>
            <a:endParaRPr lang="ru-RU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indent="449263">
              <a:lnSpc>
                <a:spcPct val="115000"/>
              </a:lnSpc>
              <a:spcBef>
                <a:spcPts val="500"/>
              </a:spcBef>
            </a:pPr>
            <a:r>
              <a:rPr lang="ru-RU" sz="20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Подпрограмма «Развитие транспортной инфраструктуры и благоустройства сельских территорий»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 </a:t>
            </a:r>
            <a:r>
              <a:rPr lang="ru-RU" sz="20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1 275 156 руб.</a:t>
            </a:r>
            <a:endParaRPr lang="ru-RU" sz="12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49263" algn="just">
              <a:lnSpc>
                <a:spcPct val="115000"/>
              </a:lnSpc>
              <a:spcAft>
                <a:spcPts val="1000"/>
              </a:spcAft>
            </a:pPr>
            <a:r>
              <a:rPr lang="ru-RU" sz="20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-субсидия на обеспечение стимулирующих выплат основному персоналу учреждений культуры – 621 100 руб.;</a:t>
            </a:r>
          </a:p>
          <a:p>
            <a:pPr indent="449263" algn="just">
              <a:lnSpc>
                <a:spcPct val="115000"/>
              </a:lnSpc>
              <a:spcAft>
                <a:spcPts val="1000"/>
              </a:spcAft>
            </a:pPr>
            <a:r>
              <a:rPr lang="ru-RU" sz="20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-субвенция бюджетам поселений на осуществление первичного воинского учета на территориях, где отсутствуют военные комиссариаты в сумме – 299 600 руб.;</a:t>
            </a:r>
            <a:endParaRPr lang="ru-RU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indent="449263" algn="just">
              <a:lnSpc>
                <a:spcPct val="115000"/>
              </a:lnSpc>
              <a:spcAft>
                <a:spcPts val="1000"/>
              </a:spcAft>
            </a:pPr>
            <a:r>
              <a:rPr lang="ru-RU" sz="20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субсидия на реализацию областного закона от 28 декабря 2018 года № 147-оз «О старостах сельских населенных пунктов Ленинградской области и содействии участию населения в осуществлении местного самоуправления в иных формах на частях территорий муниципальных образований Ленинградской области» -- 507 100,0 руб.;</a:t>
            </a:r>
            <a:endParaRPr lang="ru-RU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Прямоугольник 1"/>
          <p:cNvSpPr>
            <a:spLocks noChangeArrowheads="1"/>
          </p:cNvSpPr>
          <p:nvPr/>
        </p:nvSpPr>
        <p:spPr bwMode="auto">
          <a:xfrm>
            <a:off x="361950" y="1943100"/>
            <a:ext cx="1134110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9263" algn="just">
              <a:lnSpc>
                <a:spcPct val="115000"/>
              </a:lnSpc>
              <a:spcAft>
                <a:spcPts val="1000"/>
              </a:spcAft>
            </a:pPr>
            <a:r>
              <a:rPr lang="ru-RU" sz="20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субсидия на реализацию областного закона от 15 января 2018 года № 3-оз «О содействии участию населения в осуществлении местного самоуправления в иных формах на территориях административных центров муниципальных образований Ленинградской области» ­­--  1 054 900,0 руб.;</a:t>
            </a:r>
            <a:endParaRPr lang="ru-RU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indent="449263" algn="just">
              <a:lnSpc>
                <a:spcPct val="115000"/>
              </a:lnSpc>
              <a:spcAft>
                <a:spcPts val="1000"/>
              </a:spcAft>
            </a:pPr>
            <a:r>
              <a:rPr lang="ru-RU" sz="20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убсидия на поддержку развития общественной инфраструктуры муниципального значения – 3 000 000,0 руб.;</a:t>
            </a:r>
            <a:endParaRPr lang="ru-RU" sz="1600">
              <a:latin typeface="Calibri" pitchFamily="34" charset="0"/>
              <a:ea typeface="Microsoft YaHei" pitchFamily="34" charset="-122"/>
              <a:cs typeface="Times New Roman" pitchFamily="18" charset="0"/>
            </a:endParaRPr>
          </a:p>
          <a:p>
            <a:pPr indent="449263" algn="just">
              <a:lnSpc>
                <a:spcPct val="115000"/>
              </a:lnSpc>
              <a:spcAft>
                <a:spcPts val="1000"/>
              </a:spcAft>
            </a:pPr>
            <a:r>
              <a:rPr lang="ru-RU"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- </a:t>
            </a:r>
            <a:r>
              <a:rPr lang="ru-RU" sz="200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межбюджетные трансферты  на осуществление части полномочий по решению вопросов местного значения сельских поселений – 426 200,00 руб.;</a:t>
            </a:r>
            <a:endParaRPr lang="ru-RU" sz="1600">
              <a:latin typeface="Calibri" pitchFamily="34" charset="0"/>
              <a:ea typeface="Microsoft YaHei" pitchFamily="34" charset="-122"/>
              <a:cs typeface="Times New Roman" pitchFamily="18" charset="0"/>
            </a:endParaRPr>
          </a:p>
          <a:p>
            <a:pPr indent="449263" algn="just">
              <a:lnSpc>
                <a:spcPct val="115000"/>
              </a:lnSpc>
              <a:spcAft>
                <a:spcPts val="1000"/>
              </a:spcAft>
            </a:pPr>
            <a:r>
              <a:rPr lang="ru-RU" sz="200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- прочие безвозмездные поступление – 63 000,0 руб.;</a:t>
            </a:r>
            <a:endParaRPr lang="ru-RU" sz="1600">
              <a:latin typeface="Calibri" pitchFamily="34" charset="0"/>
              <a:ea typeface="Microsoft YaHei" pitchFamily="34" charset="-122"/>
              <a:cs typeface="Times New Roman" pitchFamily="18" charset="0"/>
            </a:endParaRPr>
          </a:p>
          <a:p>
            <a:pPr indent="449263" algn="just">
              <a:lnSpc>
                <a:spcPct val="115000"/>
              </a:lnSpc>
              <a:spcAft>
                <a:spcPts val="1000"/>
              </a:spcAft>
            </a:pPr>
            <a:r>
              <a:rPr lang="ru-RU" sz="2000"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- Возврат остатков субсидий, субвенций и иных межбюджетных трансфертов, имеющих целевое назначение, прошлых лет из бюджетов сельских поселений – 8799,0руб. </a:t>
            </a:r>
            <a:endParaRPr lang="ru-RU" sz="1600">
              <a:latin typeface="Calibri" pitchFamily="34" charset="0"/>
              <a:ea typeface="Microsoft YaHei" pitchFamily="34" charset="-122"/>
              <a:cs typeface="Times New Roman" pitchFamily="18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955675" y="400050"/>
            <a:ext cx="1015365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b="1" i="1" dirty="0" smtClean="0"/>
              <a:t>Безвозмездные поступления от других бюджетов </a:t>
            </a:r>
            <a:endParaRPr lang="ru-RU" altLang="ru-RU" b="1" i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1427</Words>
  <Application>Microsoft Office PowerPoint</Application>
  <PresentationFormat>Произвольный</PresentationFormat>
  <Paragraphs>181</Paragraphs>
  <Slides>30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38" baseType="lpstr">
      <vt:lpstr>Arial</vt:lpstr>
      <vt:lpstr>Calibri Light</vt:lpstr>
      <vt:lpstr>Calibri</vt:lpstr>
      <vt:lpstr>Times New Roman</vt:lpstr>
      <vt:lpstr>Microsoft YaHei</vt:lpstr>
      <vt:lpstr>Тема Office</vt:lpstr>
      <vt:lpstr>Диаграмма Microsoft Excel</vt:lpstr>
      <vt:lpstr>Диаграмма</vt:lpstr>
      <vt:lpstr>Слайд 1</vt:lpstr>
      <vt:lpstr>Главным направлением деятельности администрации является:   1. содержание социально-культурной сферы,   2. благоустройство территории поселения;   3.  освещение улиц;   4. работа по предупреждению и ликвидации последствий чрезвычайных ситуаций,  5.  обеспечение первичных мер пожарной безопасности и многое другое.</vt:lpstr>
      <vt:lpstr>Слайд 3</vt:lpstr>
      <vt:lpstr>Слайд 4</vt:lpstr>
      <vt:lpstr>Слайд 5</vt:lpstr>
      <vt:lpstr>Налоговые доходы</vt:lpstr>
      <vt:lpstr>Неналоговые доходы</vt:lpstr>
      <vt:lpstr>Безвозмездные поступления от других бюджетов </vt:lpstr>
      <vt:lpstr>Безвозмездные поступления от других бюджетов </vt:lpstr>
      <vt:lpstr>Слайд 10</vt:lpstr>
      <vt:lpstr>Общегосударственные вопросы</vt:lpstr>
      <vt:lpstr>Национальная оборона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Bes</dc:creator>
  <cp:lastModifiedBy>oper1</cp:lastModifiedBy>
  <cp:revision>27</cp:revision>
  <dcterms:created xsi:type="dcterms:W3CDTF">2023-02-10T11:04:00Z</dcterms:created>
  <dcterms:modified xsi:type="dcterms:W3CDTF">2023-02-14T07:32:39Z</dcterms:modified>
</cp:coreProperties>
</file>