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58" r:id="rId5"/>
    <p:sldId id="28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89" r:id="rId19"/>
    <p:sldId id="268" r:id="rId20"/>
    <p:sldId id="273" r:id="rId21"/>
    <p:sldId id="274" r:id="rId22"/>
    <p:sldId id="276" r:id="rId23"/>
    <p:sldId id="277" r:id="rId24"/>
    <p:sldId id="290" r:id="rId25"/>
    <p:sldId id="278" r:id="rId26"/>
    <p:sldId id="291" r:id="rId27"/>
    <p:sldId id="292" r:id="rId28"/>
    <p:sldId id="293" r:id="rId29"/>
    <p:sldId id="294" r:id="rId30"/>
    <p:sldId id="279" r:id="rId31"/>
    <p:sldId id="280" r:id="rId32"/>
    <p:sldId id="281" r:id="rId33"/>
    <p:sldId id="283" r:id="rId34"/>
    <p:sldId id="295" r:id="rId35"/>
    <p:sldId id="296" r:id="rId36"/>
    <p:sldId id="286" r:id="rId3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DADA"/>
    <a:srgbClr val="00CCFF"/>
    <a:srgbClr val="66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9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08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9543F-9903-4393-A252-61207E59DDCD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9193-BA7B-4A16-BD55-FB755A52C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D182C-5EE4-4BAA-96BA-F7959EF54D6F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F3483-5CF2-4AC0-A913-FBD61DBF0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447F9-8BDD-4AB1-A9D0-E4E135C65F2A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AA71F-1417-4387-8722-E7DC791B6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0B9A5-99A6-46EF-9808-7A9BBBACEBE9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1BBE9-DD7D-415C-9FEA-1CCEFE7A7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97417-5A6F-45CD-95AF-248DD74CEB7B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CA537-64B7-46FC-8130-571D9EB47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2E9D2-9D24-48CA-911C-3E2F51072CA7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AE7BA-182D-4688-8B32-9AD5B7121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5D1C-A4DD-4013-A94C-9760C06D1667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6AA5-CEA7-4DB8-92BC-1D1175B9F0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12C4B-878F-4EFF-B748-D1D5AAEB4BCC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6677D-08CB-422C-9F02-CBA4F258B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3B7EA-7C89-43C6-A8FC-68A6EF21D481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CE733-4571-412B-AD26-BD8BD87EF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564BC-57F0-4933-8016-C01373D8F39B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7A3D3-B840-4810-9A15-AE9203E7B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6B1C3-6E07-482A-8AEE-CE6220413505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6184-9557-49C5-BB3D-CBE979C42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CD09FA-DABA-4EA4-A013-6E6916A34862}" type="datetimeFigureOut">
              <a:rPr lang="ru-RU"/>
              <a:pPr>
                <a:defRPr/>
              </a:pPr>
              <a:t>13.02.2024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395803-999C-49FC-A692-745F87362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uLmZCR6ki1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32138"/>
            <a:ext cx="121920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203325" y="0"/>
            <a:ext cx="99837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000" i="1"/>
              <a:t>Отчёт Главы МО Оржицкое сельское поселение об </a:t>
            </a:r>
          </a:p>
          <a:p>
            <a:pPr algn="ctr"/>
            <a:r>
              <a:rPr lang="ru-RU" sz="5000" i="1"/>
              <a:t>исполнении бюджета </a:t>
            </a:r>
          </a:p>
          <a:p>
            <a:pPr algn="ctr"/>
            <a:r>
              <a:rPr lang="ru-RU" sz="5000" i="1"/>
              <a:t>за 2023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171450"/>
            <a:ext cx="10153650" cy="1143000"/>
          </a:xfrm>
          <a:solidFill>
            <a:srgbClr val="56DADA"/>
          </a:solidFill>
          <a:ln w="6350" cap="flat" algn="ctr">
            <a:solidFill>
              <a:srgbClr val="A5A5A5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i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Безвозмездные поступления от других бюджетов </a:t>
            </a:r>
            <a:endParaRPr lang="ru-RU" altLang="ru-RU" b="1" i="1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904875" y="1341438"/>
            <a:ext cx="11287125" cy="740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>
              <a:buFontTx/>
              <a:buChar char="-"/>
            </a:pPr>
            <a:r>
              <a:rPr lang="ru-RU" altLang="zh-CN"/>
              <a:t>дотации на выравнивание бюджетной обеспеченности – 12 210 400 руб.;</a:t>
            </a:r>
          </a:p>
          <a:p>
            <a:pPr indent="449263">
              <a:buFontTx/>
              <a:buChar char="-"/>
            </a:pPr>
            <a:endParaRPr lang="ru-RU" altLang="zh-CN"/>
          </a:p>
          <a:p>
            <a:pPr indent="449263"/>
            <a:r>
              <a:rPr lang="ru-RU" altLang="zh-CN"/>
              <a:t>-субвенция бюджетам поселений на осуществление первичного воинского учета на территориях, где отсутствуют военные комиссариаты в сумме – 314 600 руб.;</a:t>
            </a:r>
          </a:p>
          <a:p>
            <a:pPr indent="449263"/>
            <a:endParaRPr lang="ru-RU" altLang="zh-CN"/>
          </a:p>
          <a:p>
            <a:pPr indent="449263">
              <a:buFontTx/>
              <a:buChar char="-"/>
            </a:pPr>
            <a:r>
              <a:rPr lang="ru-RU" altLang="zh-CN"/>
              <a:t>субсидия по Государственной программе Ленинградской области «Развитие транспортной системы Ленинградской области» – 6 452 290 руб.;</a:t>
            </a:r>
          </a:p>
          <a:p>
            <a:pPr indent="449263">
              <a:buFontTx/>
              <a:buChar char="-"/>
            </a:pPr>
            <a:endParaRPr lang="ru-RU" altLang="zh-CN"/>
          </a:p>
          <a:p>
            <a:pPr indent="449263">
              <a:buFontTx/>
              <a:buChar char="-"/>
            </a:pPr>
            <a:r>
              <a:rPr lang="ru-RU" altLang="zh-CN"/>
              <a:t>субсидия по Государственной программе Ленинградской области «Формирование городской среды и обеспечение качественным жильем граждан на территории Ленинградской области» – 6 720 000 руб.;</a:t>
            </a:r>
          </a:p>
          <a:p>
            <a:pPr indent="449263">
              <a:buFontTx/>
              <a:buChar char="-"/>
            </a:pPr>
            <a:endParaRPr lang="ru-RU" altLang="zh-CN"/>
          </a:p>
          <a:p>
            <a:pPr indent="449263"/>
            <a:r>
              <a:rPr lang="ru-RU" altLang="zh-CN"/>
              <a:t>-субсидия на обеспечение стимулирующих выплат основному персоналу учреждений культуры – 703 800 руб.;</a:t>
            </a:r>
          </a:p>
          <a:p>
            <a:pPr indent="449263"/>
            <a:endParaRPr lang="ru-RU" altLang="zh-CN"/>
          </a:p>
          <a:p>
            <a:pPr indent="449263"/>
            <a:r>
              <a:rPr lang="ru-RU" altLang="zh-CN"/>
              <a:t>- субсидия на реализацию областного закона от 28 декабря 2018 года № 147-оз «О старостах сельских населенных пунктов» – 495 200,0 руб.;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рямоугольник 1"/>
          <p:cNvSpPr>
            <a:spLocks noChangeArrowheads="1"/>
          </p:cNvSpPr>
          <p:nvPr/>
        </p:nvSpPr>
        <p:spPr bwMode="auto">
          <a:xfrm>
            <a:off x="850900" y="1885950"/>
            <a:ext cx="11341100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>
              <a:buFontTx/>
              <a:buChar char="-"/>
            </a:pPr>
            <a:r>
              <a:rPr lang="ru-RU" altLang="zh-CN" sz="2100">
                <a:latin typeface="Arial" charset="0"/>
              </a:rPr>
              <a:t>субсидия на реализацию областного закона от 15 января 2018 года № 3-оз «О содействии участию населения в осуществлении местного самоуправления в иных формах на территориях административных центров муниципальных образований Ленинградской области» – 1 050 400,0 руб.;</a:t>
            </a:r>
          </a:p>
          <a:p>
            <a:pPr indent="449263">
              <a:buFontTx/>
              <a:buChar char="-"/>
            </a:pPr>
            <a:endParaRPr lang="ru-RU" altLang="zh-CN" sz="2100">
              <a:latin typeface="Arial" charset="0"/>
            </a:endParaRPr>
          </a:p>
          <a:p>
            <a:pPr indent="449263">
              <a:buFontTx/>
              <a:buChar char="-"/>
            </a:pPr>
            <a:r>
              <a:rPr lang="ru-RU" altLang="zh-CN" sz="2100">
                <a:latin typeface="Arial" charset="0"/>
              </a:rPr>
              <a:t>субсидия на поддержку развития общественной инфраструктуры муниципального значения – 1 000 000,0 руб.;</a:t>
            </a:r>
          </a:p>
          <a:p>
            <a:pPr indent="449263">
              <a:buFontTx/>
              <a:buChar char="-"/>
            </a:pPr>
            <a:endParaRPr lang="ru-RU" altLang="zh-CN" sz="2100">
              <a:latin typeface="Arial" charset="0"/>
            </a:endParaRPr>
          </a:p>
          <a:p>
            <a:pPr indent="449263">
              <a:buFontTx/>
              <a:buChar char="-"/>
            </a:pPr>
            <a:r>
              <a:rPr lang="ru-RU" altLang="zh-CN" sz="2100">
                <a:latin typeface="Arial" charset="0"/>
              </a:rPr>
              <a:t>межбюджетные трансферты  на осуществление части полномочий по решению вопросов местного значения сельских поселений – 425 590,00 руб.;</a:t>
            </a:r>
          </a:p>
          <a:p>
            <a:pPr indent="449263">
              <a:buFontTx/>
              <a:buChar char="-"/>
            </a:pPr>
            <a:endParaRPr lang="ru-RU" altLang="zh-CN" sz="2100">
              <a:latin typeface="Arial" charset="0"/>
            </a:endParaRPr>
          </a:p>
          <a:p>
            <a:pPr indent="449263"/>
            <a:r>
              <a:rPr lang="ru-RU" altLang="zh-CN" sz="2100">
                <a:latin typeface="Arial" charset="0"/>
              </a:rPr>
              <a:t>- Доходы от возврата остатков межбюджетных трансфертов, прошлых лет из бюджетов муниципальных районов – 55 034 руб. </a:t>
            </a:r>
            <a:endParaRPr lang="ru-RU" sz="2100">
              <a:latin typeface="Arial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55675" y="400050"/>
            <a:ext cx="10153650" cy="1143000"/>
          </a:xfrm>
          <a:solidFill>
            <a:srgbClr val="56DADA"/>
          </a:solidFill>
          <a:ln w="6350" cap="flat" algn="ctr">
            <a:solidFill>
              <a:srgbClr val="A5A5A5"/>
            </a:solidFill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i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Безвозмездные поступления от других бюджетов </a:t>
            </a:r>
            <a:endParaRPr lang="ru-RU" altLang="ru-RU" b="1" i="1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535" y="-112546"/>
            <a:ext cx="6176749" cy="95870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</a:rPr>
              <a:t>Расходы бюджета</a:t>
            </a:r>
            <a:endParaRPr lang="ru-RU" sz="66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51000" y="996950"/>
            <a:ext cx="3986213" cy="612775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>
                <a:solidFill>
                  <a:srgbClr val="000000"/>
                </a:solidFill>
                <a:cs typeface="Arial" charset="0"/>
              </a:rPr>
              <a:t>План:  59 335 976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43663" y="996950"/>
            <a:ext cx="3986212" cy="612775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>
                <a:solidFill>
                  <a:srgbClr val="000000"/>
                </a:solidFill>
                <a:cs typeface="Arial" charset="0"/>
              </a:rPr>
              <a:t>Факт: 55 60 884 руб.</a:t>
            </a:r>
          </a:p>
        </p:txBody>
      </p:sp>
      <p:graphicFrame>
        <p:nvGraphicFramePr>
          <p:cNvPr id="22532" name="Диаграмма 9"/>
          <p:cNvGraphicFramePr>
            <a:graphicFrameLocks/>
          </p:cNvGraphicFramePr>
          <p:nvPr/>
        </p:nvGraphicFramePr>
        <p:xfrm>
          <a:off x="1436688" y="1235075"/>
          <a:ext cx="9464675" cy="5622925"/>
        </p:xfrm>
        <a:graphic>
          <a:graphicData uri="http://schemas.openxmlformats.org/presentationml/2006/ole">
            <p:oleObj spid="_x0000_s22532" name="Диаграмма" r:id="rId3" imgW="8839200" imgH="5600620" progId="Excel.Chart.8">
              <p:embed/>
            </p:oleObj>
          </a:graphicData>
        </a:graphic>
      </p:graphicFrame>
      <p:sp>
        <p:nvSpPr>
          <p:cNvPr id="22536" name="TextBox 10"/>
          <p:cNvSpPr txBox="1">
            <a:spLocks noChangeArrowheads="1"/>
          </p:cNvSpPr>
          <p:nvPr/>
        </p:nvSpPr>
        <p:spPr bwMode="auto">
          <a:xfrm>
            <a:off x="4003675" y="4030663"/>
            <a:ext cx="70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13%</a:t>
            </a: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2278063" y="1936750"/>
            <a:ext cx="1662112" cy="847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1">
                <a:latin typeface="Arial" charset="0"/>
              </a:rPr>
              <a:t>Ремонт и </a:t>
            </a:r>
            <a:br>
              <a:rPr lang="ru-RU" sz="1800" b="1" i="1">
                <a:latin typeface="Arial" charset="0"/>
              </a:rPr>
            </a:br>
            <a:r>
              <a:rPr lang="ru-RU" sz="1800" b="1" i="1">
                <a:latin typeface="Arial" charset="0"/>
              </a:rPr>
              <a:t>содержание </a:t>
            </a:r>
            <a:br>
              <a:rPr lang="ru-RU" sz="1800" b="1" i="1">
                <a:latin typeface="Arial" charset="0"/>
              </a:rPr>
            </a:br>
            <a:r>
              <a:rPr lang="ru-RU" sz="1800" b="1" i="1">
                <a:latin typeface="Arial" charset="0"/>
              </a:rPr>
              <a:t>дорог</a:t>
            </a:r>
          </a:p>
        </p:txBody>
      </p:sp>
      <p:sp>
        <p:nvSpPr>
          <p:cNvPr id="22538" name="Line 8"/>
          <p:cNvSpPr>
            <a:spLocks noChangeShapeType="1"/>
          </p:cNvSpPr>
          <p:nvPr/>
        </p:nvSpPr>
        <p:spPr bwMode="auto">
          <a:xfrm flipV="1">
            <a:off x="3897313" y="2028825"/>
            <a:ext cx="1871662" cy="141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84238"/>
          </a:xfr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Общегосударственные вопросы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674" name="Прямоугольник 3"/>
          <p:cNvSpPr>
            <a:spLocks noChangeArrowheads="1"/>
          </p:cNvSpPr>
          <p:nvPr/>
        </p:nvSpPr>
        <p:spPr bwMode="auto">
          <a:xfrm>
            <a:off x="320675" y="1346200"/>
            <a:ext cx="11550650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Char char="•"/>
            </a:pPr>
            <a:r>
              <a:rPr lang="ru-RU" altLang="zh-CN" sz="2300">
                <a:latin typeface="Arial" charset="0"/>
              </a:rPr>
              <a:t>на выплату денежного содержания и уплату страховых взносов специалистам местной администрации,</a:t>
            </a:r>
          </a:p>
          <a:p>
            <a:pPr marL="342900" indent="-342900">
              <a:buFontTx/>
              <a:buChar char="•"/>
            </a:pPr>
            <a:r>
              <a:rPr lang="ru-RU" altLang="zh-CN" sz="2300">
                <a:latin typeface="Arial" charset="0"/>
              </a:rPr>
              <a:t>обновление справочно-правовой системы, бухгалтерской программы «1-С», </a:t>
            </a:r>
          </a:p>
          <a:p>
            <a:pPr marL="342900" indent="-342900">
              <a:buFontTx/>
              <a:buChar char="•"/>
            </a:pPr>
            <a:r>
              <a:rPr lang="ru-RU" altLang="zh-CN" sz="2300">
                <a:latin typeface="Arial" charset="0"/>
              </a:rPr>
              <a:t>на оплату телефонной связи, </a:t>
            </a:r>
          </a:p>
          <a:p>
            <a:pPr marL="342900" indent="-342900">
              <a:buFontTx/>
              <a:buChar char="•"/>
            </a:pPr>
            <a:r>
              <a:rPr lang="ru-RU" altLang="zh-CN" sz="2300">
                <a:latin typeface="Arial" charset="0"/>
              </a:rPr>
              <a:t>коммунальных услуг, </a:t>
            </a:r>
          </a:p>
          <a:p>
            <a:pPr marL="342900" indent="-342900">
              <a:buFontTx/>
              <a:buChar char="•"/>
            </a:pPr>
            <a:r>
              <a:rPr lang="ru-RU" altLang="zh-CN" sz="2300">
                <a:latin typeface="Arial" charset="0"/>
              </a:rPr>
              <a:t>электроэнергии, </a:t>
            </a:r>
          </a:p>
          <a:p>
            <a:pPr marL="342900" indent="-342900">
              <a:buFontTx/>
              <a:buChar char="•"/>
            </a:pPr>
            <a:r>
              <a:rPr lang="ru-RU" altLang="zh-CN" sz="2300">
                <a:latin typeface="Arial" charset="0"/>
              </a:rPr>
              <a:t>техническое обслуживание пожарной сигнализации, </a:t>
            </a:r>
          </a:p>
          <a:p>
            <a:pPr marL="342900" indent="-342900">
              <a:buFontTx/>
              <a:buChar char="•"/>
            </a:pPr>
            <a:r>
              <a:rPr lang="ru-RU" altLang="zh-CN" sz="2300">
                <a:latin typeface="Arial" charset="0"/>
              </a:rPr>
              <a:t>приобретение основных средств, канцелярских товаров, горюче-смазочных материалов, </a:t>
            </a:r>
          </a:p>
          <a:p>
            <a:pPr marL="342900" indent="-342900">
              <a:buFontTx/>
              <a:buChar char="•"/>
            </a:pPr>
            <a:r>
              <a:rPr lang="ru-RU" altLang="zh-CN" sz="2300">
                <a:latin typeface="Arial" charset="0"/>
              </a:rPr>
              <a:t>межбюджетные трансферты на передачу полномочий по исполнению бюджета поселения и контролю за исполнением бюджета поселения.</a:t>
            </a:r>
          </a:p>
          <a:p>
            <a:pPr marL="342900" indent="-342900"/>
            <a:endParaRPr lang="ru-RU" altLang="zh-CN" sz="2300">
              <a:latin typeface="Arial" charset="0"/>
            </a:endParaRPr>
          </a:p>
          <a:p>
            <a:pPr marL="342900" indent="-342900"/>
            <a:r>
              <a:rPr lang="ru-RU" altLang="zh-CN" sz="2300">
                <a:latin typeface="Arial" charset="0"/>
              </a:rPr>
              <a:t>Норматив расходов на содержание органов местного самоуправления (ОМСУ) на 2023г запланирован 57,9% от собственных доходов, по факту расходы составили всего 38,9%. Экономия составила 5 836 291руб.</a:t>
            </a:r>
            <a:endParaRPr lang="ru-RU" sz="2300">
              <a:latin typeface="Arial" charset="0"/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530475" y="884238"/>
            <a:ext cx="332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12 491 174 руб.</a:t>
            </a: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908800" y="884238"/>
            <a:ext cx="3281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11 953 669 руб.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71438"/>
            <a:ext cx="10515600" cy="884237"/>
          </a:xfr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Национальная оборона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2574925" y="1160463"/>
            <a:ext cx="294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314 600 руб.</a:t>
            </a:r>
          </a:p>
        </p:txBody>
      </p:sp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6942138" y="1160463"/>
            <a:ext cx="290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314 600 руб.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38200" y="1828800"/>
            <a:ext cx="10515600" cy="884238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Национальная безопасность и правоохранительная деятельность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701" name="TextBox 8"/>
          <p:cNvSpPr txBox="1">
            <a:spLocks noChangeArrowheads="1"/>
          </p:cNvSpPr>
          <p:nvPr/>
        </p:nvSpPr>
        <p:spPr bwMode="auto">
          <a:xfrm>
            <a:off x="2574925" y="2919413"/>
            <a:ext cx="294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577 750 руб.</a:t>
            </a:r>
          </a:p>
        </p:txBody>
      </p:sp>
      <p:sp>
        <p:nvSpPr>
          <p:cNvPr id="29702" name="TextBox 9"/>
          <p:cNvSpPr txBox="1">
            <a:spLocks noChangeArrowheads="1"/>
          </p:cNvSpPr>
          <p:nvPr/>
        </p:nvSpPr>
        <p:spPr bwMode="auto">
          <a:xfrm>
            <a:off x="6942138" y="2919413"/>
            <a:ext cx="3017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539 290  руб.</a:t>
            </a:r>
          </a:p>
        </p:txBody>
      </p:sp>
      <p:sp>
        <p:nvSpPr>
          <p:cNvPr id="29703" name="Прямоугольник 10"/>
          <p:cNvSpPr>
            <a:spLocks noChangeArrowheads="1"/>
          </p:cNvSpPr>
          <p:nvPr/>
        </p:nvSpPr>
        <p:spPr bwMode="auto">
          <a:xfrm>
            <a:off x="365125" y="3641725"/>
            <a:ext cx="113696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zh-CN" sz="2100">
                <a:latin typeface="Arial" charset="0"/>
              </a:rPr>
              <a:t>На противопожарные меры 457 432 руб. В 2023 году были проведены следующие работы</a:t>
            </a:r>
          </a:p>
          <a:p>
            <a:r>
              <a:rPr lang="ru-RU" altLang="zh-CN" sz="2100">
                <a:latin typeface="Arial" charset="0"/>
              </a:rPr>
              <a:t>установлен пожарные резервуары д. Петровское,  заключены договоры на выполнение аварийно-спасательных работ и выполнение работ по тушению пожаров на территории МО Оржицкое сельское поселение,  проведена противопожарная опашка деревень.</a:t>
            </a:r>
          </a:p>
          <a:p>
            <a:pPr>
              <a:buFontTx/>
              <a:buChar char="•"/>
            </a:pPr>
            <a:r>
              <a:rPr lang="ru-RU" altLang="zh-CN" sz="2100">
                <a:latin typeface="Arial" charset="0"/>
              </a:rPr>
              <a:t>На правоохранительную деятельность расходы составили 81 857руб., были установлены дополнительные камеры видеонаблюдения, изготовлен тех. паспорта на помещение ПРУ д. Оржицы, оплачены услуги по обслуживанию системы оповещения. </a:t>
            </a:r>
            <a:endParaRPr lang="ru-RU" sz="210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06363"/>
            <a:ext cx="10515600" cy="884237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Дорожное хозяйство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0722" name="TextBox 4"/>
          <p:cNvSpPr txBox="1">
            <a:spLocks noChangeArrowheads="1"/>
          </p:cNvSpPr>
          <p:nvPr/>
        </p:nvSpPr>
        <p:spPr bwMode="auto">
          <a:xfrm>
            <a:off x="2574925" y="1160463"/>
            <a:ext cx="332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11 136 190 руб.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7146925" y="1160463"/>
            <a:ext cx="305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ФАКТ– 9 451 990 руб.</a:t>
            </a:r>
          </a:p>
        </p:txBody>
      </p:sp>
      <p:graphicFrame>
        <p:nvGraphicFramePr>
          <p:cNvPr id="28878" name="Group 206"/>
          <p:cNvGraphicFramePr>
            <a:graphicFrameLocks noGrp="1"/>
          </p:cNvGraphicFramePr>
          <p:nvPr/>
        </p:nvGraphicFramePr>
        <p:xfrm>
          <a:off x="554038" y="1822450"/>
          <a:ext cx="11271250" cy="4862513"/>
        </p:xfrm>
        <a:graphic>
          <a:graphicData uri="http://schemas.openxmlformats.org/drawingml/2006/table">
            <a:tbl>
              <a:tblPr/>
              <a:tblGrid>
                <a:gridCol w="590550"/>
                <a:gridCol w="3579812"/>
                <a:gridCol w="2624138"/>
                <a:gridCol w="1543050"/>
                <a:gridCol w="1544637"/>
                <a:gridCol w="1389063"/>
              </a:tblGrid>
              <a:tr h="211138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программы, подпрограммы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мероприятий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Финансирование (руб.)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2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Всего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бюджет ЛО                      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местный бюджет 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Государственная программа Ленинградской области 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Развитие транспортной системы Ленинградской области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altLang="zh-CN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капитальный ремонт и 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Ремонт дороги общего пользования местного значения в деревне Оржицы Ломоносовского района "от шоссе мимо ДК до школы"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169 212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452 290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716 922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606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Реализация областного закона от 28 декабря 2018 года № 147-оз 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</a:t>
                      </a: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Ремонт дороги ул. Тенистая и проезд к ул. Тенистая в дер. Петровское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550 223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495 200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55 023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Итого 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7719435,0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6947490,0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771945,0</a:t>
                      </a:r>
                      <a:endParaRPr kumimoji="0" lang="ru-RU" altLang="zh-CN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217488"/>
            <a:ext cx="10515600" cy="884237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ru-RU" sz="3700" i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Благоустройство</a:t>
            </a:r>
          </a:p>
        </p:txBody>
      </p:sp>
      <p:sp>
        <p:nvSpPr>
          <p:cNvPr id="31746" name="TextBox 4"/>
          <p:cNvSpPr txBox="1">
            <a:spLocks noChangeArrowheads="1"/>
          </p:cNvSpPr>
          <p:nvPr/>
        </p:nvSpPr>
        <p:spPr bwMode="auto">
          <a:xfrm>
            <a:off x="2419350" y="1354138"/>
            <a:ext cx="332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23 085 731 руб.</a:t>
            </a:r>
          </a:p>
        </p:txBody>
      </p:sp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6599238" y="1354138"/>
            <a:ext cx="32813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22 873 349 руб.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38200" y="2381250"/>
            <a:ext cx="10515600" cy="777875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Жилищное хозяйство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2419350" y="3522663"/>
            <a:ext cx="3240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 1 957 000 руб.</a:t>
            </a:r>
          </a:p>
        </p:txBody>
      </p:sp>
      <p:sp>
        <p:nvSpPr>
          <p:cNvPr id="31750" name="TextBox 8"/>
          <p:cNvSpPr txBox="1">
            <a:spLocks noChangeArrowheads="1"/>
          </p:cNvSpPr>
          <p:nvPr/>
        </p:nvSpPr>
        <p:spPr bwMode="auto">
          <a:xfrm>
            <a:off x="6599238" y="3522663"/>
            <a:ext cx="3127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1 920 031 руб.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38200" y="4551363"/>
            <a:ext cx="10515600" cy="776287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Коммунальное хозяйство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752" name="TextBox 10"/>
          <p:cNvSpPr txBox="1">
            <a:spLocks noChangeArrowheads="1"/>
          </p:cNvSpPr>
          <p:nvPr/>
        </p:nvSpPr>
        <p:spPr bwMode="auto">
          <a:xfrm>
            <a:off x="2419350" y="5892800"/>
            <a:ext cx="294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ПЛАН – 274 766 руб.</a:t>
            </a:r>
          </a:p>
        </p:txBody>
      </p:sp>
      <p:sp>
        <p:nvSpPr>
          <p:cNvPr id="31753" name="TextBox 11"/>
          <p:cNvSpPr txBox="1">
            <a:spLocks noChangeArrowheads="1"/>
          </p:cNvSpPr>
          <p:nvPr/>
        </p:nvSpPr>
        <p:spPr bwMode="auto">
          <a:xfrm>
            <a:off x="6599238" y="5857875"/>
            <a:ext cx="290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ФАКТ – 240 745 руб.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22325" y="252413"/>
            <a:ext cx="10515600" cy="777875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Благоустройство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770" name="Прямоугольник 4"/>
          <p:cNvSpPr>
            <a:spLocks noChangeArrowheads="1"/>
          </p:cNvSpPr>
          <p:nvPr/>
        </p:nvSpPr>
        <p:spPr bwMode="auto">
          <a:xfrm>
            <a:off x="98425" y="1387475"/>
            <a:ext cx="119634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300">
                <a:latin typeface="Arial" charset="0"/>
              </a:rPr>
              <a:t>- оплата работ по обслуживанию линий электропередач – 949 981 руб.;</a:t>
            </a:r>
          </a:p>
          <a:p>
            <a:r>
              <a:rPr lang="ru-RU" altLang="zh-CN" sz="2300">
                <a:latin typeface="Arial" charset="0"/>
              </a:rPr>
              <a:t>- технологическое присоединение: д.Ильино по ул.Молодёжная и ул.Счастливая, замена 24 светильников уличного освещения, установка 9 новых светильников, двух опоры ЛЭП, 240 метров СИП – 424 880 руб.</a:t>
            </a:r>
          </a:p>
          <a:p>
            <a:endParaRPr lang="ru-RU" altLang="zh-CN" sz="2300">
              <a:latin typeface="Arial" charset="0"/>
            </a:endParaRPr>
          </a:p>
          <a:p>
            <a:pPr>
              <a:buFontTx/>
              <a:buChar char="-"/>
            </a:pPr>
            <a:r>
              <a:rPr lang="ru-RU" altLang="zh-CN" sz="2300">
                <a:latin typeface="Arial" charset="0"/>
              </a:rPr>
              <a:t> устройство парковок у домов № 11(перед магазином), 14, 15, 23, 25, между домами 21-22 – 2 491 482руб.;</a:t>
            </a:r>
          </a:p>
          <a:p>
            <a:pPr>
              <a:buFontTx/>
              <a:buChar char="-"/>
            </a:pPr>
            <a:endParaRPr lang="ru-RU" altLang="zh-CN" sz="2300">
              <a:latin typeface="Arial" charset="0"/>
            </a:endParaRPr>
          </a:p>
          <a:p>
            <a:pPr>
              <a:buFontTx/>
              <a:buChar char="-"/>
            </a:pPr>
            <a:r>
              <a:rPr lang="ru-RU" altLang="zh-CN" sz="2300">
                <a:latin typeface="Arial" charset="0"/>
              </a:rPr>
              <a:t> ремонт пешеходных дорожек с заменой бортового камня в  д. Оржицы от дороги к дому № 21, вдоль  региональной дороги (от остановки до съезда к дому №22) – 1 294 612руб.</a:t>
            </a:r>
          </a:p>
          <a:p>
            <a:pPr>
              <a:buFontTx/>
              <a:buChar char="-"/>
            </a:pPr>
            <a:endParaRPr lang="ru-RU" altLang="zh-CN" sz="2300">
              <a:latin typeface="Arial" charset="0"/>
            </a:endParaRPr>
          </a:p>
          <a:p>
            <a:pPr>
              <a:buFontTx/>
              <a:buChar char="-"/>
            </a:pPr>
            <a:r>
              <a:rPr lang="ru-RU" altLang="zh-CN" sz="2300">
                <a:latin typeface="Arial" charset="0"/>
              </a:rPr>
              <a:t> благоустройству территории около родника в д. Малое Забородье – 53865руб.;</a:t>
            </a:r>
          </a:p>
          <a:p>
            <a:pPr>
              <a:buFontTx/>
              <a:buChar char="-"/>
            </a:pPr>
            <a:endParaRPr lang="ru-RU" altLang="zh-CN" sz="2300">
              <a:latin typeface="Arial" charset="0"/>
            </a:endParaRPr>
          </a:p>
          <a:p>
            <a:pPr>
              <a:buFontTx/>
              <a:buChar char="-"/>
            </a:pPr>
            <a:endParaRPr lang="ru-RU" altLang="zh-CN" sz="2300">
              <a:latin typeface="Arial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904875" y="1673225"/>
            <a:ext cx="10796588" cy="78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altLang="zh-CN" sz="2400">
                <a:solidFill>
                  <a:srgbClr val="000000"/>
                </a:solidFill>
              </a:rPr>
              <a:t>благоустройству территории перед магазином – 1 552 768 руб.;</a:t>
            </a:r>
          </a:p>
          <a:p>
            <a:pPr>
              <a:buFontTx/>
              <a:buChar char="-"/>
            </a:pPr>
            <a:endParaRPr lang="ru-RU" altLang="zh-CN" sz="240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ru-RU" altLang="zh-CN" sz="2100">
                <a:latin typeface="Arial" charset="0"/>
              </a:rPr>
              <a:t>установка и ремонт детского игрового оборудования в дер. Петровское ул. Дачная, в дер. Оржицы у домов №21 и 13 – 348216 руб.;</a:t>
            </a:r>
          </a:p>
          <a:p>
            <a:pPr>
              <a:buFontTx/>
              <a:buChar char="-"/>
            </a:pPr>
            <a:endParaRPr lang="ru-RU" altLang="zh-CN" sz="2100">
              <a:latin typeface="Arial" charset="0"/>
            </a:endParaRPr>
          </a:p>
          <a:p>
            <a:pPr>
              <a:buFontTx/>
              <a:buChar char="-"/>
            </a:pPr>
            <a:r>
              <a:rPr lang="ru-RU" altLang="zh-CN" sz="2100">
                <a:latin typeface="Arial" charset="0"/>
              </a:rPr>
              <a:t>устройство площадки по сбору мусора у дома №24  д. Оржицы – 540130 руб.;</a:t>
            </a:r>
          </a:p>
          <a:p>
            <a:pPr>
              <a:buFontTx/>
              <a:buChar char="-"/>
            </a:pPr>
            <a:endParaRPr lang="ru-RU" altLang="zh-CN" sz="2100">
              <a:latin typeface="Arial" charset="0"/>
            </a:endParaRPr>
          </a:p>
          <a:p>
            <a:pPr>
              <a:buFontTx/>
              <a:buChar char="-"/>
            </a:pPr>
            <a:r>
              <a:rPr lang="ru-RU" altLang="zh-CN" sz="2100">
                <a:latin typeface="Arial" charset="0"/>
              </a:rPr>
              <a:t>украшение дер. Оржицы к Новогодним праздникам и к Дню Победы,– 131800 руб. </a:t>
            </a:r>
          </a:p>
          <a:p>
            <a:pPr>
              <a:buFontTx/>
              <a:buChar char="-"/>
            </a:pPr>
            <a:endParaRPr lang="ru-RU" altLang="zh-CN" sz="2100">
              <a:latin typeface="Arial" charset="0"/>
            </a:endParaRPr>
          </a:p>
          <a:p>
            <a:pPr>
              <a:buFontTx/>
              <a:buChar char="-"/>
            </a:pPr>
            <a:r>
              <a:rPr lang="ru-RU" altLang="zh-CN" sz="2100">
                <a:latin typeface="Arial" charset="0"/>
              </a:rPr>
              <a:t>гербицидная обработка от борщевика (2га) и профилактическая обработка детских площадок от клещей, ликвидация несанкционированных свалок, санитарная обрезка деревьев – 281 125 руб.;</a:t>
            </a:r>
          </a:p>
          <a:p>
            <a:endParaRPr lang="ru-RU" altLang="zh-CN" sz="2100">
              <a:latin typeface="Arial" charset="0"/>
            </a:endParaRPr>
          </a:p>
          <a:p>
            <a:pPr>
              <a:buFontTx/>
              <a:buChar char="-"/>
            </a:pPr>
            <a:r>
              <a:rPr lang="ru-RU" altLang="zh-CN" sz="2100">
                <a:latin typeface="Arial" charset="0"/>
              </a:rPr>
              <a:t>разработка и проверка сметной документации, надзор за выполнением работ по благоустройству территории – 407 631,0 руб.;</a:t>
            </a:r>
          </a:p>
          <a:p>
            <a:pPr>
              <a:buFontTx/>
              <a:buChar char="-"/>
            </a:pPr>
            <a:endParaRPr lang="ru-RU" altLang="zh-CN" sz="2100">
              <a:latin typeface="Arial" charset="0"/>
            </a:endParaRPr>
          </a:p>
          <a:p>
            <a:r>
              <a:rPr lang="ru-RU" altLang="zh-CN" sz="1800">
                <a:latin typeface="Arial" charset="0"/>
              </a:rPr>
              <a:t> </a:t>
            </a:r>
            <a:endParaRPr lang="ru-RU" sz="1800">
              <a:latin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36625" y="609600"/>
            <a:ext cx="10515600" cy="777875"/>
          </a:xfrm>
          <a:prstGeom prst="rect">
            <a:avLst/>
          </a:prstGeom>
          <a:ln w="12700" cap="flat" cmpd="sng" algn="ctr">
            <a:solidFill>
              <a:srgbClr val="002060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4800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Благоустройство</a:t>
            </a:r>
            <a:endParaRPr lang="ru-RU" sz="48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021" name="Group 253"/>
          <p:cNvGraphicFramePr>
            <a:graphicFrameLocks noGrp="1"/>
          </p:cNvGraphicFramePr>
          <p:nvPr/>
        </p:nvGraphicFramePr>
        <p:xfrm>
          <a:off x="0" y="0"/>
          <a:ext cx="12192000" cy="6883400"/>
        </p:xfrm>
        <a:graphic>
          <a:graphicData uri="http://schemas.openxmlformats.org/drawingml/2006/table">
            <a:tbl>
              <a:tblPr/>
              <a:tblGrid>
                <a:gridCol w="649288"/>
                <a:gridCol w="3081337"/>
                <a:gridCol w="2705100"/>
                <a:gridCol w="1866900"/>
                <a:gridCol w="1863725"/>
                <a:gridCol w="2025650"/>
              </a:tblGrid>
              <a:tr h="230188">
                <a:tc gridSpan="6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Мероприятий по благоустройству территории в рамках целевых программ </a:t>
                      </a:r>
                      <a:endParaRPr kumimoji="0" lang="ru-RU" altLang="zh-CN" sz="15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программы, подпрограммы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Наименование мероприятий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Финансирование (руб.)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20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Всего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бюджет ЛО                       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местный бюджет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573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Субсидия на поддержку развития общественной инфраструктуры муниципального значения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Установка детского игрового оборудования у дома 15 и устройство парковки у дома 14 д. Оржицы 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168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680,0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000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000,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0168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680,0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684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Государственной программе Ленинградской области </a:t>
                      </a: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Формирование городской среды и обеспечение качественным жильем граждан на территории Ленинградской области</a:t>
                      </a: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Благоустройство  общественной  территории  №1 ул. Школьная (3 этап) д. Оржицы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209 305,0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720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000,0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489 305,0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Субсидия на 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реализацию областного закона от 15 января 2018 года № 3-оз 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 содействии участию населения в осуществлении местного самоуправления в иных формах на территориях административных центров муниципальных образований Ленинградской области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Благоустройство территории между дорогой к школе и культурно-спортивным комплексом в дер. Оржицы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129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463,0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050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400,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079 063,0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icrosoft YaHei" pitchFamily="34" charset="-122"/>
                          <a:cs typeface="Times New Roman" pitchFamily="18" charset="0"/>
                        </a:rPr>
                        <a:t>итого</a:t>
                      </a: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icrosoft YaHei" pitchFamily="34" charset="-12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11 507448,0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8 770400,0 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737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048,0</a:t>
                      </a:r>
                      <a:endParaRPr kumimoji="0" lang="ru-RU" altLang="zh-CN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6419850" y="646113"/>
            <a:ext cx="4867275" cy="5592762"/>
          </a:xfrm>
        </p:spPr>
        <p:txBody>
          <a:bodyPr/>
          <a:lstStyle/>
          <a:p>
            <a:pPr eaLnBrk="1" hangingPunct="1"/>
            <a:r>
              <a:rPr lang="ru-RU" sz="2400" b="1" i="1" smtClean="0"/>
              <a:t>Главным направлением деятельности администрации является: </a:t>
            </a:r>
            <a:br>
              <a:rPr lang="ru-RU" sz="24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r>
              <a:rPr lang="ru-RU" sz="2400" b="1" i="1" smtClean="0"/>
              <a:t>1. содержание социально-культурной сферы, </a:t>
            </a:r>
            <a:br>
              <a:rPr lang="ru-RU" sz="24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r>
              <a:rPr lang="ru-RU" sz="2400" b="1" i="1" smtClean="0"/>
              <a:t>2. благоустройство территории поселения;</a:t>
            </a:r>
            <a:br>
              <a:rPr lang="ru-RU" sz="2400" b="1" i="1" smtClean="0"/>
            </a:br>
            <a:r>
              <a:rPr lang="ru-RU" sz="2400" b="1" i="1" smtClean="0"/>
              <a:t> </a:t>
            </a:r>
            <a:br>
              <a:rPr lang="ru-RU" sz="2400" b="1" i="1" smtClean="0"/>
            </a:br>
            <a:r>
              <a:rPr lang="ru-RU" sz="2400" b="1" i="1" smtClean="0"/>
              <a:t>3.  освещение улиц; </a:t>
            </a:r>
            <a:br>
              <a:rPr lang="ru-RU" sz="24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r>
              <a:rPr lang="ru-RU" sz="2400" b="1" i="1" smtClean="0"/>
              <a:t>4. работа по предупреждению и ликвидации последствий чрезвычайных ситуаций,</a:t>
            </a:r>
            <a:br>
              <a:rPr lang="ru-RU" sz="2400" b="1" i="1" smtClean="0"/>
            </a:br>
            <a:r>
              <a:rPr lang="ru-RU" sz="2400" b="1" i="1" smtClean="0"/>
              <a:t/>
            </a:r>
            <a:br>
              <a:rPr lang="ru-RU" sz="2400" b="1" i="1" smtClean="0"/>
            </a:br>
            <a:r>
              <a:rPr lang="ru-RU" sz="2400" b="1" i="1" smtClean="0"/>
              <a:t>5.  обеспечение первичных мер пожарной безопасности и многое другое.</a:t>
            </a:r>
            <a:endParaRPr lang="ru-RU" altLang="ru-RU" sz="2400" b="1" i="1" smtClean="0"/>
          </a:p>
        </p:txBody>
      </p:sp>
      <p:pic>
        <p:nvPicPr>
          <p:cNvPr id="14338" name="Picture 5" descr="https://xn-----6kcbkfkbdc0cmigpfehhdx9awb.xn--p1ai/user-images/zak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4913" y="260350"/>
            <a:ext cx="4183062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3"/>
          <p:cNvSpPr>
            <a:spLocks noChangeArrowheads="1"/>
          </p:cNvSpPr>
          <p:nvPr/>
        </p:nvSpPr>
        <p:spPr bwMode="auto">
          <a:xfrm>
            <a:off x="350838" y="131763"/>
            <a:ext cx="11704637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>
                <a:ea typeface="Calibri" pitchFamily="34" charset="0"/>
                <a:cs typeface="Times New Roman" pitchFamily="18" charset="0"/>
              </a:rPr>
              <a:t>По подразделу «Социальная политика»</a:t>
            </a:r>
            <a:r>
              <a:rPr lang="ru-RU" sz="2800">
                <a:ea typeface="Calibri" pitchFamily="34" charset="0"/>
                <a:cs typeface="Times New Roman" pitchFamily="18" charset="0"/>
              </a:rPr>
              <a:t> план – 695 000 руб., факт – 680 464 руб.,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>
                <a:ea typeface="Calibri" pitchFamily="34" charset="0"/>
              </a:rPr>
              <a:t>По подразделу «Культура»</a:t>
            </a:r>
            <a:r>
              <a:rPr lang="ru-RU" sz="2800">
                <a:ea typeface="Calibri" pitchFamily="34" charset="0"/>
              </a:rPr>
              <a:t>  план – 7 359 303 руб.  факт исполнение – </a:t>
            </a:r>
            <a:endParaRPr lang="ru-RU" sz="2800"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>
                <a:ea typeface="Calibri" pitchFamily="34" charset="0"/>
              </a:rPr>
              <a:t>6 391 050 руб. </a:t>
            </a:r>
          </a:p>
          <a:p>
            <a:r>
              <a:rPr lang="ru-RU" sz="2800" b="1">
                <a:ea typeface="Calibri" pitchFamily="34" charset="0"/>
              </a:rPr>
              <a:t>По подразделу «Физическая культура» </a:t>
            </a:r>
            <a:r>
              <a:rPr lang="ru-RU" sz="2800">
                <a:ea typeface="Calibri" pitchFamily="34" charset="0"/>
              </a:rPr>
              <a:t>план – 1 080 000 руб.  факт – 882 967 руб., </a:t>
            </a:r>
            <a:endParaRPr lang="ru-RU" sz="2800">
              <a:latin typeface="Calibri" pitchFamily="34" charset="0"/>
              <a:ea typeface="Calibri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" y="3626675"/>
            <a:ext cx="11506200" cy="323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3"/>
          <p:cNvSpPr txBox="1">
            <a:spLocks noChangeArrowheads="1"/>
          </p:cNvSpPr>
          <p:nvPr/>
        </p:nvSpPr>
        <p:spPr bwMode="auto">
          <a:xfrm>
            <a:off x="2562225" y="1549400"/>
            <a:ext cx="7321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latin typeface="Calibri" pitchFamily="34" charset="0"/>
              </a:rPr>
              <a:t>Специалистами было принято: 278 человек</a:t>
            </a:r>
          </a:p>
        </p:txBody>
      </p:sp>
      <p:sp>
        <p:nvSpPr>
          <p:cNvPr id="36866" name="Прямоугольник 4"/>
          <p:cNvSpPr>
            <a:spLocks noChangeArrowheads="1"/>
          </p:cNvSpPr>
          <p:nvPr/>
        </p:nvSpPr>
        <p:spPr bwMode="auto">
          <a:xfrm>
            <a:off x="5791200" y="1882775"/>
            <a:ext cx="6096000" cy="438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- по земельным вопросам  - 172 человек  </a:t>
            </a:r>
            <a:endParaRPr lang="ru-RU" sz="1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- по решению вопросов благоустройства и ЖКХ –  53 человек</a:t>
            </a:r>
            <a:endParaRPr lang="ru-RU" sz="1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- специалистом по первичному воинскому учету – 32</a:t>
            </a:r>
            <a:r>
              <a:rPr lang="ru-RU" sz="2400">
                <a:solidFill>
                  <a:srgbClr val="000000"/>
                </a:solidFill>
              </a:rPr>
              <a:t> человека</a:t>
            </a:r>
            <a:endParaRPr lang="ru-RU" sz="1800">
              <a:latin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</a:rPr>
              <a:t>- по социальным вопросам –  21 человек</a:t>
            </a:r>
            <a:endParaRPr lang="ru-RU" sz="1800">
              <a:latin typeface="Calibri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>
                <a:solidFill>
                  <a:srgbClr val="000000"/>
                </a:solidFill>
              </a:rPr>
              <a:t>- выдано 28 доверенностей на получение пенсий и средств реабилитации, эти доверенности выдавались бесплатно.</a:t>
            </a:r>
            <a:endParaRPr lang="ru-RU" sz="1800"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1891964"/>
            <a:ext cx="4346414" cy="434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836613" y="0"/>
            <a:ext cx="107235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latin typeface="Arial" charset="0"/>
              </a:rPr>
              <a:t>За 2023 год поступило: 281 письменное обращение от граждан и 1500 писем от организаций в бумажном варианте и 1213 через электронный документооборот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6F4"/>
              </a:clrFrom>
              <a:clrTo>
                <a:srgbClr val="F7F6F4">
                  <a:alpha val="0"/>
                </a:srgbClr>
              </a:clrTo>
            </a:clrChange>
          </a:blip>
          <a:srcRect l="58000" t="8292" r="8400" b="7573"/>
          <a:stretch/>
        </p:blipFill>
        <p:spPr>
          <a:xfrm>
            <a:off x="534933" y="-83350"/>
            <a:ext cx="2822917" cy="3931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" y="3692827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400" t="22522" r="3800" b="15940"/>
          <a:stretch/>
        </p:blipFill>
        <p:spPr>
          <a:xfrm>
            <a:off x="5743947" y="3768090"/>
            <a:ext cx="6249955" cy="2865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7" descr="RIAN_03013839"/>
          <p:cNvPicPr>
            <a:picLocks noChangeAspect="1" noChangeArrowheads="1"/>
          </p:cNvPicPr>
          <p:nvPr/>
        </p:nvPicPr>
        <p:blipFill>
          <a:blip r:embed="rId5"/>
          <a:srcRect b="24066"/>
          <a:stretch>
            <a:fillRect/>
          </a:stretch>
        </p:blipFill>
        <p:spPr bwMode="auto">
          <a:xfrm>
            <a:off x="4711700" y="285750"/>
            <a:ext cx="7046913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891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FP0DfhHv3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9113" y="1870075"/>
            <a:ext cx="7419975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855663" y="366713"/>
            <a:ext cx="1133633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zh-CN" sz="3500">
                <a:latin typeface="Arial" charset="0"/>
              </a:rPr>
              <a:t>На учете у специалиста воинского учета состоит</a:t>
            </a: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868363" y="1692275"/>
            <a:ext cx="385445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 sz="3200">
                <a:latin typeface="Arial" charset="0"/>
              </a:rPr>
              <a:t>36 офицеров запаса, </a:t>
            </a:r>
          </a:p>
          <a:p>
            <a:endParaRPr lang="ru-RU" altLang="zh-CN" sz="3200">
              <a:latin typeface="Arial" charset="0"/>
            </a:endParaRPr>
          </a:p>
          <a:p>
            <a:r>
              <a:rPr lang="ru-RU" altLang="zh-CN" sz="3200">
                <a:latin typeface="Arial" charset="0"/>
              </a:rPr>
              <a:t>21 граждан призывного возраста, </a:t>
            </a:r>
          </a:p>
          <a:p>
            <a:endParaRPr lang="ru-RU" altLang="zh-CN" sz="3200">
              <a:latin typeface="Arial" charset="0"/>
            </a:endParaRPr>
          </a:p>
          <a:p>
            <a:r>
              <a:rPr lang="ru-RU" altLang="zh-CN" sz="3200">
                <a:latin typeface="Arial" charset="0"/>
              </a:rPr>
              <a:t>545 солдат прибывающих в запасе.</a:t>
            </a:r>
            <a:r>
              <a:rPr lang="ru-RU" altLang="zh-CN" sz="1800"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223838" y="-263525"/>
            <a:ext cx="10515600" cy="1325563"/>
          </a:xfrm>
        </p:spPr>
        <p:txBody>
          <a:bodyPr/>
          <a:lstStyle/>
          <a:p>
            <a:pPr eaLnBrk="1" hangingPunct="1"/>
            <a:r>
              <a:rPr lang="ru-RU" b="1" i="1" smtClean="0"/>
              <a:t>Благоустройство</a:t>
            </a:r>
          </a:p>
        </p:txBody>
      </p:sp>
      <p:pic>
        <p:nvPicPr>
          <p:cNvPr id="40962" name="Picture 8" descr="MDmjQmezMf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5913" y="963613"/>
            <a:ext cx="8929687" cy="58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7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225" y="0"/>
            <a:ext cx="9626600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1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388" y="244475"/>
            <a:ext cx="481965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5" descr="у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1600" y="174625"/>
            <a:ext cx="4873625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>
          <a:xfrm>
            <a:off x="3181350" y="0"/>
            <a:ext cx="5957888" cy="654050"/>
          </a:xfrm>
        </p:spPr>
        <p:txBody>
          <a:bodyPr/>
          <a:lstStyle/>
          <a:p>
            <a:r>
              <a:rPr lang="ru-RU" sz="4300" b="1" i="1" smtClean="0"/>
              <a:t>Пожарная безопасность</a:t>
            </a:r>
          </a:p>
        </p:txBody>
      </p:sp>
      <p:pic>
        <p:nvPicPr>
          <p:cNvPr id="44034" name="Picture 5" descr="file1909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76550"/>
            <a:ext cx="121920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6"/>
          <p:cNvSpPr>
            <a:spLocks noChangeArrowheads="1"/>
          </p:cNvSpPr>
          <p:nvPr/>
        </p:nvSpPr>
        <p:spPr bwMode="auto">
          <a:xfrm>
            <a:off x="809625" y="954088"/>
            <a:ext cx="1083151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altLang="zh-CN" sz="3000">
                <a:latin typeface="Arial" charset="0"/>
              </a:rPr>
              <a:t>За 2023 год очагов пожара было 6, в сравнении с прошлым годом на 25 пожаров меньше. Основными местами возникновения пожаров  являлись надворные и бесхозные постройки, частные  жилые дома из-за халатного отношения жителей и пала травы.  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4"/>
          <p:cNvSpPr txBox="1">
            <a:spLocks noChangeArrowheads="1"/>
          </p:cNvSpPr>
          <p:nvPr/>
        </p:nvSpPr>
        <p:spPr bwMode="auto">
          <a:xfrm>
            <a:off x="1565275" y="0"/>
            <a:ext cx="9509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i="1">
                <a:latin typeface="Arial" charset="0"/>
              </a:rPr>
              <a:t>Жилищно-коммунальное хозяйство</a:t>
            </a:r>
          </a:p>
        </p:txBody>
      </p:sp>
      <p:sp>
        <p:nvSpPr>
          <p:cNvPr id="45058" name="Rectangle 5"/>
          <p:cNvSpPr>
            <a:spLocks noChangeArrowheads="1"/>
          </p:cNvSpPr>
          <p:nvPr/>
        </p:nvSpPr>
        <p:spPr bwMode="auto">
          <a:xfrm>
            <a:off x="200025" y="654050"/>
            <a:ext cx="1181576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771525" algn="l"/>
              </a:tabLst>
            </a:pPr>
            <a:r>
              <a:rPr lang="ru-RU" altLang="zh-CN" sz="3000">
                <a:latin typeface="Arial" charset="0"/>
              </a:rPr>
              <a:t>Жилой фонд составляет  1038 жилых помещений в многоквартирных домах, общей площадью  52,6 тыс. кв.м. (из них 879 жилых помещений переданы в собственность граждан, а  159 жилых помещений находятся в муниципальной собственности. На данный момент в поселении уже 91 % приватизированного жилья.  </a:t>
            </a:r>
          </a:p>
        </p:txBody>
      </p:sp>
      <p:pic>
        <p:nvPicPr>
          <p:cNvPr id="45059" name="Picture 7" descr="otoplen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5513" y="3163888"/>
            <a:ext cx="5538787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9" descr="og_og_15161124892282755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8" y="3805238"/>
            <a:ext cx="542448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Безымянный"/>
          <p:cNvPicPr>
            <a:picLocks noChangeAspect="1" noChangeArrowheads="1"/>
          </p:cNvPicPr>
          <p:nvPr/>
        </p:nvPicPr>
        <p:blipFill>
          <a:blip r:embed="rId2"/>
          <a:srcRect b="25421"/>
          <a:stretch>
            <a:fillRect/>
          </a:stretch>
        </p:blipFill>
        <p:spPr bwMode="auto">
          <a:xfrm>
            <a:off x="1414463" y="171450"/>
            <a:ext cx="9077325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77378" y="425450"/>
            <a:ext cx="10515601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0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Культура</a:t>
            </a:r>
            <a:endParaRPr lang="ru-RU" sz="8000" b="1" dirty="0">
              <a:ln w="12700">
                <a:solidFill>
                  <a:schemeClr val="tx1"/>
                </a:solidFill>
                <a:prstDash val="solid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6950075" y="450850"/>
            <a:ext cx="4506913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altLang="zh-CN" sz="2300">
                <a:latin typeface="Arial" charset="0"/>
              </a:rPr>
              <a:t>В 2023 году было проведено 5 мероприятия - онлайн. </a:t>
            </a:r>
          </a:p>
          <a:p>
            <a:pPr algn="ctr"/>
            <a:r>
              <a:rPr lang="ru-RU" altLang="zh-CN" sz="2300">
                <a:latin typeface="Arial" charset="0"/>
              </a:rPr>
              <a:t>88 статьи о мероприятиях – онлайн.</a:t>
            </a:r>
          </a:p>
          <a:p>
            <a:pPr algn="ctr"/>
            <a:r>
              <a:rPr lang="ru-RU" altLang="zh-CN" sz="2300">
                <a:latin typeface="Arial" charset="0"/>
              </a:rPr>
              <a:t>Очно (живые мероприятия) –  133 мероприятия.</a:t>
            </a:r>
          </a:p>
          <a:p>
            <a:pPr algn="ctr"/>
            <a:r>
              <a:rPr lang="ru-RU" altLang="zh-CN" sz="2300">
                <a:latin typeface="Arial" charset="0"/>
              </a:rPr>
              <a:t>Спортивно-массовые мероприятия – 43 мероприятия (очно).</a:t>
            </a:r>
          </a:p>
          <a:p>
            <a:pPr algn="ctr"/>
            <a:r>
              <a:rPr lang="ru-RU" altLang="zh-CN" sz="2300">
                <a:latin typeface="Arial" charset="0"/>
              </a:rPr>
              <a:t>Участие в спортивно-массовых соревнованиях в Ломоносовском районе - 21 мероприятие (очно).</a:t>
            </a:r>
          </a:p>
          <a:p>
            <a:pPr algn="ctr"/>
            <a:r>
              <a:rPr lang="ru-RU" altLang="zh-CN" sz="2300">
                <a:latin typeface="Arial" charset="0"/>
              </a:rPr>
              <a:t>Участие в культурно-массовых мероприятиях в Ломоносовском районе и в Ленинградской области – 14 мероприятий (очно).</a:t>
            </a:r>
          </a:p>
        </p:txBody>
      </p:sp>
      <p:pic>
        <p:nvPicPr>
          <p:cNvPr id="46083" name="Picture 8" descr="i2BxCETiXu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747838"/>
            <a:ext cx="62738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51390" y="-149647"/>
            <a:ext cx="10515600" cy="1325564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8000" b="1" dirty="0" smtClean="0">
                <a:ln w="12700">
                  <a:solidFill>
                    <a:schemeClr val="tx1"/>
                  </a:solidFill>
                  <a:prstDash val="solid"/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Спорт</a:t>
            </a:r>
            <a:endParaRPr lang="ru-RU" sz="8000" b="1" dirty="0">
              <a:ln w="12700">
                <a:solidFill>
                  <a:schemeClr val="tx1"/>
                </a:solidFill>
                <a:prstDash val="solid"/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334" t="5111" b="25111"/>
          <a:stretch/>
        </p:blipFill>
        <p:spPr>
          <a:xfrm>
            <a:off x="6350" y="970320"/>
            <a:ext cx="6004560" cy="331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7" name="Picture 9" descr="LHNodzUnAhc"/>
          <p:cNvPicPr>
            <a:picLocks noChangeAspect="1" noChangeArrowheads="1"/>
          </p:cNvPicPr>
          <p:nvPr/>
        </p:nvPicPr>
        <p:blipFill>
          <a:blip r:embed="rId3"/>
          <a:srcRect b="23830"/>
          <a:stretch>
            <a:fillRect/>
          </a:stretch>
        </p:blipFill>
        <p:spPr bwMode="auto">
          <a:xfrm>
            <a:off x="1900238" y="4300538"/>
            <a:ext cx="4476750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11" descr="VNEBNuCTH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7538" y="714375"/>
            <a:ext cx="4437062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81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8131" name="Рисунок 3"/>
          <p:cNvPicPr>
            <a:picLocks noChangeAspect="1"/>
          </p:cNvPicPr>
          <p:nvPr/>
        </p:nvPicPr>
        <p:blipFill>
          <a:blip r:embed="rId2"/>
          <a:srcRect l="3500" t="9332" r="5833" b="4222"/>
          <a:stretch>
            <a:fillRect/>
          </a:stretch>
        </p:blipFill>
        <p:spPr bwMode="auto">
          <a:xfrm>
            <a:off x="1341438" y="42863"/>
            <a:ext cx="9509125" cy="679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4"/>
          <p:cNvSpPr txBox="1">
            <a:spLocks noChangeArrowheads="1"/>
          </p:cNvSpPr>
          <p:nvPr/>
        </p:nvSpPr>
        <p:spPr bwMode="auto">
          <a:xfrm>
            <a:off x="3751263" y="300038"/>
            <a:ext cx="433546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500" b="1" i="1">
                <a:latin typeface="Arial" charset="0"/>
              </a:rPr>
              <a:t>Планы на 2024 год</a:t>
            </a:r>
          </a:p>
        </p:txBody>
      </p:sp>
      <p:sp>
        <p:nvSpPr>
          <p:cNvPr id="49154" name="Rectangle 5"/>
          <p:cNvSpPr>
            <a:spLocks noChangeArrowheads="1"/>
          </p:cNvSpPr>
          <p:nvPr/>
        </p:nvSpPr>
        <p:spPr bwMode="auto">
          <a:xfrm>
            <a:off x="271463" y="1147763"/>
            <a:ext cx="11618912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ru-RU" altLang="zh-CN" sz="3000">
                <a:latin typeface="Arial" charset="0"/>
              </a:rPr>
              <a:t>Ремонт дороги в дер. Оржицы улица Новая. 4млн. 434 тыс.</a:t>
            </a:r>
          </a:p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ru-RU" altLang="zh-CN" sz="3000">
                <a:latin typeface="Arial" charset="0"/>
              </a:rPr>
              <a:t>Ремонт дороги в дер. Ильино улица Спирина. 916 тыс.</a:t>
            </a:r>
          </a:p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ru-RU" altLang="zh-CN" sz="3000">
                <a:latin typeface="Arial" charset="0"/>
              </a:rPr>
              <a:t>Ремонт дороги в дер. Малое Забородье улица Зелёная. 5млн. 400 тыс.</a:t>
            </a:r>
          </a:p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ru-RU" altLang="zh-CN" sz="3000">
                <a:latin typeface="Arial" charset="0"/>
              </a:rPr>
              <a:t>Ремонт дороги в дер. Вильповицы улица Мирная и участок дороги по улице Дружная. 400 тыс.</a:t>
            </a:r>
          </a:p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ru-RU" altLang="zh-CN" sz="3000">
                <a:latin typeface="Arial" charset="0"/>
              </a:rPr>
              <a:t>Благоустройство территории между ДК и 25 домом. 1,5 млн.</a:t>
            </a:r>
          </a:p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ru-RU" altLang="zh-CN" sz="3000">
                <a:latin typeface="Arial" charset="0"/>
              </a:rPr>
              <a:t>Благоустройство территории от 5-ки до региональной дороги.</a:t>
            </a:r>
          </a:p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ru-RU" altLang="zh-CN" sz="3000">
                <a:latin typeface="Arial" charset="0"/>
              </a:rPr>
              <a:t>Благоустройство у 13 дома</a:t>
            </a:r>
          </a:p>
          <a:p>
            <a:pPr marL="342900" indent="-342900">
              <a:buFontTx/>
              <a:buAutoNum type="arabicPeriod"/>
              <a:tabLst>
                <a:tab pos="457200" algn="l"/>
              </a:tabLst>
            </a:pPr>
            <a:r>
              <a:rPr lang="ru-RU" altLang="zh-CN" sz="3000">
                <a:latin typeface="Arial" charset="0"/>
              </a:rPr>
              <a:t>Установка детского оборудования в дер. Малое Забородье. 700 тыс.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222250" y="222250"/>
            <a:ext cx="1174115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>
              <a:tabLst>
                <a:tab pos="457200" algn="l"/>
              </a:tabLst>
            </a:pPr>
            <a:r>
              <a:rPr lang="ru-RU" altLang="zh-CN" sz="3400">
                <a:latin typeface="Arial" charset="0"/>
              </a:rPr>
              <a:t>9. Установка детского оборудования в дер. Ильино. 700 тыс.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altLang="zh-CN" sz="3400">
                <a:latin typeface="Arial" charset="0"/>
              </a:rPr>
              <a:t>10. Освещение дер. Малое Забородье улица Мирная.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altLang="zh-CN" sz="3400">
                <a:latin typeface="Arial" charset="0"/>
              </a:rPr>
              <a:t>11. Освещение в дер. Малое Забородье улица Пасечная.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altLang="zh-CN" sz="3400">
                <a:latin typeface="Arial" charset="0"/>
              </a:rPr>
              <a:t>12. Освещение дер. Большое Забородье улица Ключевая.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altLang="zh-CN" sz="3400">
                <a:latin typeface="Arial" charset="0"/>
              </a:rPr>
              <a:t>13. Освещение в дер. Ильино улица Спирина.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altLang="zh-CN" sz="3400">
                <a:latin typeface="Arial" charset="0"/>
              </a:rPr>
              <a:t>14. Парковки у дома № 20-21, № 24-25 и у 2-х этажек.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altLang="zh-CN" sz="3400">
                <a:latin typeface="Arial" charset="0"/>
              </a:rPr>
              <a:t>15. Пересадка Ёлки.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altLang="zh-CN" sz="3400">
                <a:latin typeface="Arial" charset="0"/>
              </a:rPr>
              <a:t>16. Разработка клумб напротив магазинов.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altLang="zh-CN" sz="3400">
                <a:latin typeface="Arial" charset="0"/>
              </a:rPr>
              <a:t>17. Установка видеокамер в дер. Оржицы в количестве 5 шт.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03" name="Picture 4" descr="ahjI8MF42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0"/>
            <a:ext cx="9234488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22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655" y="0"/>
            <a:ext cx="67500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38481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Объект 7"/>
          <p:cNvGraphicFramePr>
            <a:graphicFrameLocks noGrp="1"/>
          </p:cNvGraphicFramePr>
          <p:nvPr>
            <p:ph idx="1"/>
          </p:nvPr>
        </p:nvGraphicFramePr>
        <p:xfrm>
          <a:off x="1863725" y="1649413"/>
          <a:ext cx="8648700" cy="5110162"/>
        </p:xfrm>
        <a:graphic>
          <a:graphicData uri="http://schemas.openxmlformats.org/presentationml/2006/ole">
            <p:oleObj spid="_x0000_s15361" name="Диаграмма" r:id="rId3" imgW="8705951" imgH="5143470" progId="Excel.Chart.8">
              <p:embed/>
            </p:oleObj>
          </a:graphicData>
        </a:graphic>
      </p:graphicFrame>
      <p:sp>
        <p:nvSpPr>
          <p:cNvPr id="15362" name="TextBox 8"/>
          <p:cNvSpPr txBox="1">
            <a:spLocks noChangeArrowheads="1"/>
          </p:cNvSpPr>
          <p:nvPr/>
        </p:nvSpPr>
        <p:spPr bwMode="auto">
          <a:xfrm>
            <a:off x="2514600" y="76200"/>
            <a:ext cx="75850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latin typeface="Calibri" pitchFamily="34" charset="0"/>
              </a:rPr>
              <a:t>Численность населения на 01.01.2024 г. 3220 человек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2867025" y="0"/>
            <a:ext cx="10515600" cy="1325563"/>
          </a:xfrm>
        </p:spPr>
        <p:txBody>
          <a:bodyPr/>
          <a:lstStyle/>
          <a:p>
            <a:r>
              <a:rPr lang="ru-RU" smtClean="0">
                <a:latin typeface="Arial" charset="0"/>
              </a:rPr>
              <a:t>Юбилеи:</a:t>
            </a:r>
          </a:p>
        </p:txBody>
      </p:sp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7151688" y="193675"/>
            <a:ext cx="3646487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500">
                <a:latin typeface="Arial" charset="0"/>
              </a:rPr>
              <a:t>Зубов Н.С</a:t>
            </a:r>
          </a:p>
          <a:p>
            <a:r>
              <a:rPr lang="ru-RU" sz="3500">
                <a:latin typeface="Arial" charset="0"/>
              </a:rPr>
              <a:t>Коматина Н.Н.</a:t>
            </a:r>
          </a:p>
          <a:p>
            <a:r>
              <a:rPr lang="ru-RU" sz="3500">
                <a:latin typeface="Arial" charset="0"/>
              </a:rPr>
              <a:t>Викторова В.О.</a:t>
            </a:r>
          </a:p>
          <a:p>
            <a:r>
              <a:rPr lang="ru-RU" sz="3500">
                <a:latin typeface="Arial" charset="0"/>
              </a:rPr>
              <a:t>Чистякова Л.А.</a:t>
            </a:r>
          </a:p>
          <a:p>
            <a:r>
              <a:rPr lang="ru-RU" sz="3500">
                <a:latin typeface="Arial" charset="0"/>
              </a:rPr>
              <a:t>Чиж Е.Г.</a:t>
            </a:r>
          </a:p>
          <a:p>
            <a:r>
              <a:rPr lang="ru-RU" sz="3500">
                <a:latin typeface="Arial" charset="0"/>
              </a:rPr>
              <a:t>Васильев М.А.</a:t>
            </a:r>
          </a:p>
          <a:p>
            <a:r>
              <a:rPr lang="ru-RU" sz="3500">
                <a:latin typeface="Arial" charset="0"/>
              </a:rPr>
              <a:t>Харчева Е.Н</a:t>
            </a:r>
          </a:p>
          <a:p>
            <a:r>
              <a:rPr lang="ru-RU" sz="3500">
                <a:latin typeface="Arial" charset="0"/>
              </a:rPr>
              <a:t>Бердяева Г.П.</a:t>
            </a:r>
          </a:p>
          <a:p>
            <a:r>
              <a:rPr lang="ru-RU" sz="3500">
                <a:latin typeface="Arial" charset="0"/>
              </a:rPr>
              <a:t>Шилова Т.С.</a:t>
            </a:r>
          </a:p>
          <a:p>
            <a:r>
              <a:rPr lang="ru-RU" sz="3500">
                <a:latin typeface="Arial" charset="0"/>
              </a:rPr>
              <a:t>Бойцова В.А.</a:t>
            </a:r>
          </a:p>
          <a:p>
            <a:r>
              <a:rPr lang="ru-RU" sz="3500">
                <a:latin typeface="Arial" charset="0"/>
              </a:rPr>
              <a:t>Савельев В.А.</a:t>
            </a:r>
          </a:p>
          <a:p>
            <a:r>
              <a:rPr lang="ru-RU" sz="3500">
                <a:latin typeface="Arial" charset="0"/>
              </a:rPr>
              <a:t>Мельникова Г.Н.</a:t>
            </a:r>
          </a:p>
        </p:txBody>
      </p:sp>
      <p:pic>
        <p:nvPicPr>
          <p:cNvPr id="18435" name="Picture 6" descr="100let"/>
          <p:cNvPicPr>
            <a:picLocks noChangeAspect="1" noChangeArrowheads="1"/>
          </p:cNvPicPr>
          <p:nvPr/>
        </p:nvPicPr>
        <p:blipFill>
          <a:blip r:embed="rId2"/>
          <a:srcRect l="20625" t="13509" r="19125" b="5629"/>
          <a:stretch>
            <a:fillRect/>
          </a:stretch>
        </p:blipFill>
        <p:spPr bwMode="auto">
          <a:xfrm>
            <a:off x="742950" y="1062038"/>
            <a:ext cx="271938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15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6813" y="4038600"/>
            <a:ext cx="28479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4" descr="1676687395_grizly-club-p-klipart-90-let-yubilei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8113" y="2109788"/>
            <a:ext cx="2886075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https://avatars.mds.yandex.net/get-mpic/5238231/img_id6235453101252087772.jpeg/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8375" y="322263"/>
            <a:ext cx="4408488" cy="628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6553200" y="609600"/>
            <a:ext cx="4351338" cy="9525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Финансирование жилищного хозяйства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53200" y="1692275"/>
            <a:ext cx="4351338" cy="8858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Благоустройство</a:t>
            </a:r>
            <a:endParaRPr lang="ru-RU" sz="1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53200" y="2697163"/>
            <a:ext cx="4351338" cy="8874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Содержание территории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53200" y="3725863"/>
            <a:ext cx="4351338" cy="88423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Ремонт дорог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53200" y="4781550"/>
            <a:ext cx="4351338" cy="7810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Развитие культуры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53200" y="5734050"/>
            <a:ext cx="4351338" cy="76993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Развитие спорта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Блок-схема: ручное управление 9"/>
          <p:cNvSpPr/>
          <p:nvPr/>
        </p:nvSpPr>
        <p:spPr>
          <a:xfrm>
            <a:off x="1150938" y="2185988"/>
            <a:ext cx="3446462" cy="1509712"/>
          </a:xfrm>
          <a:prstGeom prst="flowChartManualOperati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>
                <a:solidFill>
                  <a:srgbClr val="000000"/>
                </a:solidFill>
                <a:cs typeface="Arial" charset="0"/>
              </a:rPr>
              <a:t>Налоговые доходы</a:t>
            </a:r>
          </a:p>
          <a:p>
            <a:pPr algn="ctr">
              <a:defRPr/>
            </a:pPr>
            <a:r>
              <a:rPr lang="ru-RU" sz="240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15</a:t>
            </a:r>
            <a:r>
              <a:rPr lang="ru-RU" sz="240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317</a:t>
            </a:r>
            <a:r>
              <a:rPr lang="ru-RU" sz="240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800</a:t>
            </a:r>
          </a:p>
        </p:txBody>
      </p:sp>
      <p:sp>
        <p:nvSpPr>
          <p:cNvPr id="16" name="Блок-схема: ручное управление 15"/>
          <p:cNvSpPr/>
          <p:nvPr/>
        </p:nvSpPr>
        <p:spPr>
          <a:xfrm>
            <a:off x="4176713" y="2214563"/>
            <a:ext cx="4019550" cy="1550987"/>
          </a:xfrm>
          <a:prstGeom prst="flowChartManualOperati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>
                <a:solidFill>
                  <a:srgbClr val="000000"/>
                </a:solidFill>
                <a:cs typeface="Arial" charset="0"/>
              </a:rPr>
              <a:t>Безвозмездные поступления</a:t>
            </a:r>
          </a:p>
          <a:p>
            <a:pPr algn="ctr">
              <a:defRPr/>
            </a:pPr>
            <a:r>
              <a:rPr lang="ru-RU" sz="240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29 250 800 руб.</a:t>
            </a:r>
          </a:p>
        </p:txBody>
      </p:sp>
      <p:sp>
        <p:nvSpPr>
          <p:cNvPr id="17" name="Блок-схема: ручное управление 16"/>
          <p:cNvSpPr/>
          <p:nvPr/>
        </p:nvSpPr>
        <p:spPr>
          <a:xfrm>
            <a:off x="7483475" y="2227263"/>
            <a:ext cx="3784600" cy="1482725"/>
          </a:xfrm>
          <a:prstGeom prst="flowChartManualOperati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>
                <a:solidFill>
                  <a:srgbClr val="000000"/>
                </a:solidFill>
                <a:cs typeface="Arial" charset="0"/>
              </a:rPr>
              <a:t>Неналоговые доходы</a:t>
            </a:r>
          </a:p>
          <a:p>
            <a:pPr algn="ctr">
              <a:defRPr/>
            </a:pPr>
            <a:r>
              <a:rPr lang="ru-RU" sz="240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Arial" charset="0"/>
                <a:cs typeface="Arial" charset="0"/>
              </a:rPr>
              <a:t>3 197 200 руб.</a:t>
            </a:r>
          </a:p>
        </p:txBody>
      </p:sp>
      <p:sp>
        <p:nvSpPr>
          <p:cNvPr id="19469" name="Text Box 7"/>
          <p:cNvSpPr txBox="1">
            <a:spLocks noChangeArrowheads="1"/>
          </p:cNvSpPr>
          <p:nvPr/>
        </p:nvSpPr>
        <p:spPr bwMode="auto">
          <a:xfrm>
            <a:off x="2679700" y="169863"/>
            <a:ext cx="691673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500">
                <a:latin typeface="Arial" charset="0"/>
              </a:rPr>
              <a:t>Доходная часть бюджета</a:t>
            </a:r>
          </a:p>
        </p:txBody>
      </p:sp>
      <p:sp>
        <p:nvSpPr>
          <p:cNvPr id="19470" name="Rectangle 8"/>
          <p:cNvSpPr>
            <a:spLocks noChangeArrowheads="1"/>
          </p:cNvSpPr>
          <p:nvPr/>
        </p:nvSpPr>
        <p:spPr bwMode="auto">
          <a:xfrm>
            <a:off x="1143000" y="1185863"/>
            <a:ext cx="10115550" cy="1028700"/>
          </a:xfrm>
          <a:prstGeom prst="rect">
            <a:avLst/>
          </a:prstGeom>
          <a:solidFill>
            <a:srgbClr val="56DADA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56DADA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sz="5000">
                <a:latin typeface="Arial" charset="0"/>
              </a:rPr>
              <a:t>47 765 756 руб</a:t>
            </a:r>
            <a:r>
              <a:rPr lang="ru-RU" sz="1800">
                <a:latin typeface="Arial" charset="0"/>
              </a:rPr>
              <a:t>.</a:t>
            </a:r>
          </a:p>
        </p:txBody>
      </p:sp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1776413" y="2576513"/>
          <a:ext cx="8694737" cy="5800725"/>
        </p:xfrm>
        <a:graphic>
          <a:graphicData uri="http://schemas.openxmlformats.org/presentationml/2006/ole">
            <p:oleObj spid="_x0000_s19465" name="Диаграмма" r:id="rId3" imgW="8124943" imgH="5419597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8229600" cy="1143000"/>
          </a:xfrm>
          <a:solidFill>
            <a:srgbClr val="56DADA"/>
          </a:solidFill>
          <a:ln w="76200">
            <a:solidFill>
              <a:srgbClr val="00CCFF"/>
            </a:solidFill>
          </a:ln>
        </p:spPr>
        <p:txBody>
          <a:bodyPr/>
          <a:lstStyle/>
          <a:p>
            <a:pPr algn="ctr" eaLnBrk="1" hangingPunct="1"/>
            <a:r>
              <a:rPr lang="ru-RU" altLang="ru-RU" b="1" i="1" smtClean="0"/>
              <a:t>Налоговые доходы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981200" y="1676400"/>
            <a:ext cx="19050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/>
              <a:t>Налог на доходы физических лиц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62400" y="1676400"/>
            <a:ext cx="19050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/>
              <a:t>Акцизы по подакцизным товарам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43600" y="1666875"/>
            <a:ext cx="19050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/>
              <a:t>Налог на имущество физических лиц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24800" y="1676400"/>
            <a:ext cx="1905000" cy="152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/>
              <a:t>Земельный налог</a:t>
            </a:r>
          </a:p>
        </p:txBody>
      </p:sp>
      <p:sp>
        <p:nvSpPr>
          <p:cNvPr id="27654" name="Блок-схема: перфолента 2"/>
          <p:cNvSpPr>
            <a:spLocks noChangeArrowheads="1"/>
          </p:cNvSpPr>
          <p:nvPr/>
        </p:nvSpPr>
        <p:spPr bwMode="auto">
          <a:xfrm>
            <a:off x="2171700" y="3810000"/>
            <a:ext cx="1524000" cy="838200"/>
          </a:xfrm>
          <a:prstGeom prst="flowChartPunchedTape">
            <a:avLst/>
          </a:prstGeom>
          <a:solidFill>
            <a:srgbClr val="56DADA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>
                <a:latin typeface="Arial" charset="0"/>
              </a:rPr>
              <a:t>1 300 000</a:t>
            </a:r>
          </a:p>
        </p:txBody>
      </p:sp>
      <p:sp>
        <p:nvSpPr>
          <p:cNvPr id="27655" name="Блок-схема: перфолента 10"/>
          <p:cNvSpPr>
            <a:spLocks noChangeArrowheads="1"/>
          </p:cNvSpPr>
          <p:nvPr/>
        </p:nvSpPr>
        <p:spPr bwMode="auto">
          <a:xfrm>
            <a:off x="2171700" y="5257800"/>
            <a:ext cx="1524000" cy="838200"/>
          </a:xfrm>
          <a:prstGeom prst="flowChartPunchedTape">
            <a:avLst/>
          </a:prstGeom>
          <a:solidFill>
            <a:srgbClr val="56DADA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>
                <a:latin typeface="Arial" charset="0"/>
              </a:rPr>
              <a:t>1 548 100</a:t>
            </a:r>
          </a:p>
        </p:txBody>
      </p:sp>
      <p:sp>
        <p:nvSpPr>
          <p:cNvPr id="27656" name="Блок-схема: перфолента 11"/>
          <p:cNvSpPr>
            <a:spLocks noChangeArrowheads="1"/>
          </p:cNvSpPr>
          <p:nvPr/>
        </p:nvSpPr>
        <p:spPr bwMode="auto">
          <a:xfrm>
            <a:off x="4152900" y="5249863"/>
            <a:ext cx="1524000" cy="838200"/>
          </a:xfrm>
          <a:prstGeom prst="flowChartPunchedTape">
            <a:avLst/>
          </a:prstGeom>
          <a:solidFill>
            <a:srgbClr val="56DADA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>
                <a:latin typeface="Arial" charset="0"/>
              </a:rPr>
              <a:t>1  231 400</a:t>
            </a:r>
          </a:p>
        </p:txBody>
      </p:sp>
      <p:sp>
        <p:nvSpPr>
          <p:cNvPr id="27657" name="Блок-схема: перфолента 12"/>
          <p:cNvSpPr>
            <a:spLocks noChangeArrowheads="1"/>
          </p:cNvSpPr>
          <p:nvPr/>
        </p:nvSpPr>
        <p:spPr bwMode="auto">
          <a:xfrm>
            <a:off x="4152900" y="3805238"/>
            <a:ext cx="1524000" cy="838200"/>
          </a:xfrm>
          <a:prstGeom prst="flowChartPunchedTape">
            <a:avLst/>
          </a:prstGeom>
          <a:solidFill>
            <a:srgbClr val="56DADA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>
                <a:latin typeface="Arial" charset="0"/>
              </a:rPr>
              <a:t>1 170 000</a:t>
            </a:r>
          </a:p>
        </p:txBody>
      </p:sp>
      <p:sp>
        <p:nvSpPr>
          <p:cNvPr id="27658" name="Блок-схема: перфолента 13"/>
          <p:cNvSpPr>
            <a:spLocks noChangeArrowheads="1"/>
          </p:cNvSpPr>
          <p:nvPr/>
        </p:nvSpPr>
        <p:spPr bwMode="auto">
          <a:xfrm>
            <a:off x="6134100" y="3805238"/>
            <a:ext cx="1524000" cy="838200"/>
          </a:xfrm>
          <a:prstGeom prst="flowChartPunchedTape">
            <a:avLst/>
          </a:prstGeom>
          <a:solidFill>
            <a:srgbClr val="56DADA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>
                <a:latin typeface="Arial" charset="0"/>
              </a:rPr>
              <a:t>1 300 000</a:t>
            </a:r>
          </a:p>
        </p:txBody>
      </p:sp>
      <p:sp>
        <p:nvSpPr>
          <p:cNvPr id="27659" name="Блок-схема: перфолента 14"/>
          <p:cNvSpPr>
            <a:spLocks noChangeArrowheads="1"/>
          </p:cNvSpPr>
          <p:nvPr/>
        </p:nvSpPr>
        <p:spPr bwMode="auto">
          <a:xfrm>
            <a:off x="6134100" y="5257800"/>
            <a:ext cx="1524000" cy="838200"/>
          </a:xfrm>
          <a:prstGeom prst="flowChartPunchedTape">
            <a:avLst/>
          </a:prstGeom>
          <a:solidFill>
            <a:srgbClr val="56DADA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>
                <a:latin typeface="Arial" charset="0"/>
              </a:rPr>
              <a:t>1 343 400</a:t>
            </a:r>
          </a:p>
        </p:txBody>
      </p:sp>
      <p:sp>
        <p:nvSpPr>
          <p:cNvPr id="27660" name="Блок-схема: перфолента 15"/>
          <p:cNvSpPr>
            <a:spLocks noChangeArrowheads="1"/>
          </p:cNvSpPr>
          <p:nvPr/>
        </p:nvSpPr>
        <p:spPr bwMode="auto">
          <a:xfrm>
            <a:off x="8115300" y="5257800"/>
            <a:ext cx="1524000" cy="838200"/>
          </a:xfrm>
          <a:prstGeom prst="flowChartPunchedTape">
            <a:avLst/>
          </a:prstGeom>
          <a:solidFill>
            <a:srgbClr val="56DADA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>
                <a:latin typeface="Arial" charset="0"/>
              </a:rPr>
              <a:t>11 194 900</a:t>
            </a:r>
          </a:p>
        </p:txBody>
      </p:sp>
      <p:sp>
        <p:nvSpPr>
          <p:cNvPr id="27661" name="Блок-схема: перфолента 16"/>
          <p:cNvSpPr>
            <a:spLocks noChangeArrowheads="1"/>
          </p:cNvSpPr>
          <p:nvPr/>
        </p:nvSpPr>
        <p:spPr bwMode="auto">
          <a:xfrm>
            <a:off x="8115300" y="3810000"/>
            <a:ext cx="1524000" cy="838200"/>
          </a:xfrm>
          <a:prstGeom prst="flowChartPunchedTape">
            <a:avLst/>
          </a:prstGeom>
          <a:solidFill>
            <a:srgbClr val="56DADA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>
                <a:latin typeface="Arial" charset="0"/>
              </a:rPr>
              <a:t>10 750 000</a:t>
            </a:r>
          </a:p>
        </p:txBody>
      </p:sp>
      <p:sp>
        <p:nvSpPr>
          <p:cNvPr id="27662" name="TextBox 5"/>
          <p:cNvSpPr txBox="1">
            <a:spLocks noChangeArrowheads="1"/>
          </p:cNvSpPr>
          <p:nvPr/>
        </p:nvSpPr>
        <p:spPr bwMode="auto">
          <a:xfrm>
            <a:off x="2538413" y="3357563"/>
            <a:ext cx="68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План</a:t>
            </a:r>
          </a:p>
        </p:txBody>
      </p:sp>
      <p:sp>
        <p:nvSpPr>
          <p:cNvPr id="27663" name="TextBox 18"/>
          <p:cNvSpPr txBox="1">
            <a:spLocks noChangeArrowheads="1"/>
          </p:cNvSpPr>
          <p:nvPr/>
        </p:nvSpPr>
        <p:spPr bwMode="auto">
          <a:xfrm>
            <a:off x="4543425" y="3375025"/>
            <a:ext cx="679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План</a:t>
            </a:r>
          </a:p>
        </p:txBody>
      </p:sp>
      <p:sp>
        <p:nvSpPr>
          <p:cNvPr id="27664" name="TextBox 19"/>
          <p:cNvSpPr txBox="1">
            <a:spLocks noChangeArrowheads="1"/>
          </p:cNvSpPr>
          <p:nvPr/>
        </p:nvSpPr>
        <p:spPr bwMode="auto">
          <a:xfrm>
            <a:off x="6524625" y="3357563"/>
            <a:ext cx="67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План</a:t>
            </a:r>
          </a:p>
        </p:txBody>
      </p:sp>
      <p:sp>
        <p:nvSpPr>
          <p:cNvPr id="27665" name="TextBox 20"/>
          <p:cNvSpPr txBox="1">
            <a:spLocks noChangeArrowheads="1"/>
          </p:cNvSpPr>
          <p:nvPr/>
        </p:nvSpPr>
        <p:spPr bwMode="auto">
          <a:xfrm>
            <a:off x="8505825" y="3357563"/>
            <a:ext cx="67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План</a:t>
            </a:r>
          </a:p>
        </p:txBody>
      </p:sp>
      <p:sp>
        <p:nvSpPr>
          <p:cNvPr id="27666" name="TextBox 9"/>
          <p:cNvSpPr txBox="1">
            <a:spLocks noChangeArrowheads="1"/>
          </p:cNvSpPr>
          <p:nvPr/>
        </p:nvSpPr>
        <p:spPr bwMode="auto">
          <a:xfrm>
            <a:off x="2562225" y="4768850"/>
            <a:ext cx="652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Факт</a:t>
            </a:r>
          </a:p>
        </p:txBody>
      </p:sp>
      <p:sp>
        <p:nvSpPr>
          <p:cNvPr id="27667" name="TextBox 22"/>
          <p:cNvSpPr txBox="1">
            <a:spLocks noChangeArrowheads="1"/>
          </p:cNvSpPr>
          <p:nvPr/>
        </p:nvSpPr>
        <p:spPr bwMode="auto">
          <a:xfrm>
            <a:off x="4572000" y="4768850"/>
            <a:ext cx="652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Факт</a:t>
            </a:r>
          </a:p>
        </p:txBody>
      </p:sp>
      <p:sp>
        <p:nvSpPr>
          <p:cNvPr id="27668" name="TextBox 23"/>
          <p:cNvSpPr txBox="1">
            <a:spLocks noChangeArrowheads="1"/>
          </p:cNvSpPr>
          <p:nvPr/>
        </p:nvSpPr>
        <p:spPr bwMode="auto">
          <a:xfrm>
            <a:off x="6542088" y="4768850"/>
            <a:ext cx="6524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Факт</a:t>
            </a:r>
          </a:p>
        </p:txBody>
      </p:sp>
      <p:sp>
        <p:nvSpPr>
          <p:cNvPr id="27669" name="TextBox 24"/>
          <p:cNvSpPr txBox="1">
            <a:spLocks noChangeArrowheads="1"/>
          </p:cNvSpPr>
          <p:nvPr/>
        </p:nvSpPr>
        <p:spPr bwMode="auto">
          <a:xfrm>
            <a:off x="8528050" y="4875213"/>
            <a:ext cx="654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Факт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229600" cy="1143000"/>
          </a:xfrm>
          <a:solidFill>
            <a:srgbClr val="56DADA"/>
          </a:solidFill>
          <a:ln w="76200">
            <a:solidFill>
              <a:srgbClr val="00B0F0"/>
            </a:solidFill>
          </a:ln>
        </p:spPr>
        <p:txBody>
          <a:bodyPr/>
          <a:lstStyle/>
          <a:p>
            <a:pPr algn="ctr" eaLnBrk="1" hangingPunct="1"/>
            <a:r>
              <a:rPr lang="ru-RU" altLang="ru-RU" b="1" i="1" smtClean="0"/>
              <a:t>Неналоговые доходы</a:t>
            </a: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6662738" y="1662113"/>
            <a:ext cx="2286000" cy="1752600"/>
          </a:xfrm>
          <a:prstGeom prst="roundRect">
            <a:avLst>
              <a:gd name="adj" fmla="val 16667"/>
            </a:avLst>
          </a:prstGeom>
          <a:solidFill>
            <a:srgbClr val="56DADA"/>
          </a:solidFill>
          <a:ln w="63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dk1"/>
                </a:solidFill>
                <a:latin typeface="+mn-lt"/>
                <a:cs typeface="+mn-cs"/>
              </a:rPr>
              <a:t>Доходы от оказания платных услуг и компенсации затрат государства</a:t>
            </a:r>
          </a:p>
        </p:txBody>
      </p:sp>
      <p:sp>
        <p:nvSpPr>
          <p:cNvPr id="14" name="Скругленный прямоугольник 13"/>
          <p:cNvSpPr>
            <a:spLocks noChangeArrowheads="1"/>
          </p:cNvSpPr>
          <p:nvPr/>
        </p:nvSpPr>
        <p:spPr bwMode="auto">
          <a:xfrm>
            <a:off x="447675" y="1604963"/>
            <a:ext cx="2286000" cy="1752600"/>
          </a:xfrm>
          <a:prstGeom prst="roundRect">
            <a:avLst>
              <a:gd name="adj" fmla="val 16667"/>
            </a:avLst>
          </a:prstGeom>
          <a:solidFill>
            <a:srgbClr val="56DADA"/>
          </a:solidFill>
          <a:ln w="63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dk1"/>
                </a:solidFill>
                <a:latin typeface="+mn-lt"/>
                <a:cs typeface="+mn-cs"/>
              </a:rPr>
              <a:t>Доход от использования имущества</a:t>
            </a:r>
          </a:p>
        </p:txBody>
      </p:sp>
      <p:sp>
        <p:nvSpPr>
          <p:cNvPr id="15" name="Скругленный прямоугольник 14"/>
          <p:cNvSpPr>
            <a:spLocks noChangeArrowheads="1"/>
          </p:cNvSpPr>
          <p:nvPr/>
        </p:nvSpPr>
        <p:spPr bwMode="auto">
          <a:xfrm>
            <a:off x="3671888" y="1633538"/>
            <a:ext cx="2286000" cy="1752600"/>
          </a:xfrm>
          <a:prstGeom prst="roundRect">
            <a:avLst>
              <a:gd name="adj" fmla="val 16667"/>
            </a:avLst>
          </a:prstGeom>
          <a:solidFill>
            <a:srgbClr val="56DADA"/>
          </a:solidFill>
          <a:ln w="63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solidFill>
                  <a:schemeClr val="dk1"/>
                </a:solidFill>
                <a:latin typeface="+mn-lt"/>
                <a:cs typeface="+mn-cs"/>
              </a:rPr>
              <a:t>Платежи при пользовании природными ресурсами</a:t>
            </a:r>
          </a:p>
        </p:txBody>
      </p:sp>
      <p:sp>
        <p:nvSpPr>
          <p:cNvPr id="22" name="Блок-схема: перфолента 21"/>
          <p:cNvSpPr/>
          <p:nvPr/>
        </p:nvSpPr>
        <p:spPr>
          <a:xfrm>
            <a:off x="7200900" y="3919538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chemeClr val="tx1"/>
                </a:solidFill>
                <a:latin typeface="Arial" charset="0"/>
                <a:cs typeface="Arial" charset="0"/>
              </a:rPr>
              <a:t>530 000</a:t>
            </a:r>
          </a:p>
        </p:txBody>
      </p:sp>
      <p:sp>
        <p:nvSpPr>
          <p:cNvPr id="24" name="Блок-схема: перфолента 23"/>
          <p:cNvSpPr/>
          <p:nvPr/>
        </p:nvSpPr>
        <p:spPr>
          <a:xfrm>
            <a:off x="7200900" y="5157788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chemeClr val="tx1"/>
                </a:solidFill>
                <a:latin typeface="Arial" charset="0"/>
                <a:cs typeface="Arial" charset="0"/>
              </a:rPr>
              <a:t>243 400</a:t>
            </a:r>
          </a:p>
        </p:txBody>
      </p:sp>
      <p:sp>
        <p:nvSpPr>
          <p:cNvPr id="25" name="Блок-схема: перфолента 24"/>
          <p:cNvSpPr/>
          <p:nvPr/>
        </p:nvSpPr>
        <p:spPr>
          <a:xfrm>
            <a:off x="700088" y="5133975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chemeClr val="tx1"/>
                </a:solidFill>
                <a:latin typeface="Arial" charset="0"/>
                <a:cs typeface="Arial" charset="0"/>
              </a:rPr>
              <a:t>2 685 700</a:t>
            </a:r>
          </a:p>
        </p:txBody>
      </p:sp>
      <p:sp>
        <p:nvSpPr>
          <p:cNvPr id="26" name="Блок-схема: перфолента 25"/>
          <p:cNvSpPr/>
          <p:nvPr/>
        </p:nvSpPr>
        <p:spPr>
          <a:xfrm>
            <a:off x="4086225" y="5119688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chemeClr val="tx1"/>
                </a:solidFill>
                <a:latin typeface="Arial" charset="0"/>
                <a:cs typeface="Arial" charset="0"/>
              </a:rPr>
              <a:t>29 800</a:t>
            </a:r>
          </a:p>
        </p:txBody>
      </p:sp>
      <p:sp>
        <p:nvSpPr>
          <p:cNvPr id="27" name="Блок-схема: перфолента 26"/>
          <p:cNvSpPr/>
          <p:nvPr/>
        </p:nvSpPr>
        <p:spPr>
          <a:xfrm>
            <a:off x="4129088" y="3833813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chemeClr val="tx1"/>
                </a:solidFill>
                <a:latin typeface="Arial" charset="0"/>
                <a:cs typeface="Arial" charset="0"/>
              </a:rPr>
              <a:t>20 000</a:t>
            </a:r>
          </a:p>
        </p:txBody>
      </p:sp>
      <p:sp>
        <p:nvSpPr>
          <p:cNvPr id="28" name="Блок-схема: перфолента 27"/>
          <p:cNvSpPr/>
          <p:nvPr/>
        </p:nvSpPr>
        <p:spPr>
          <a:xfrm>
            <a:off x="700088" y="3862388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chemeClr val="tx1"/>
                </a:solidFill>
                <a:latin typeface="Arial" charset="0"/>
                <a:cs typeface="Arial" charset="0"/>
              </a:rPr>
              <a:t>2 875 000</a:t>
            </a:r>
          </a:p>
        </p:txBody>
      </p:sp>
      <p:sp>
        <p:nvSpPr>
          <p:cNvPr id="23563" name="Прямоугольник 2"/>
          <p:cNvSpPr>
            <a:spLocks noChangeArrowheads="1"/>
          </p:cNvSpPr>
          <p:nvPr/>
        </p:nvSpPr>
        <p:spPr bwMode="auto">
          <a:xfrm>
            <a:off x="1090613" y="3465513"/>
            <a:ext cx="736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План</a:t>
            </a:r>
          </a:p>
        </p:txBody>
      </p:sp>
      <p:sp>
        <p:nvSpPr>
          <p:cNvPr id="23564" name="Прямоугольник 15"/>
          <p:cNvSpPr>
            <a:spLocks noChangeArrowheads="1"/>
          </p:cNvSpPr>
          <p:nvPr/>
        </p:nvSpPr>
        <p:spPr bwMode="auto">
          <a:xfrm>
            <a:off x="4452938" y="3478213"/>
            <a:ext cx="736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План</a:t>
            </a:r>
          </a:p>
        </p:txBody>
      </p:sp>
      <p:sp>
        <p:nvSpPr>
          <p:cNvPr id="23565" name="Прямоугольник 28"/>
          <p:cNvSpPr>
            <a:spLocks noChangeArrowheads="1"/>
          </p:cNvSpPr>
          <p:nvPr/>
        </p:nvSpPr>
        <p:spPr bwMode="auto">
          <a:xfrm>
            <a:off x="7505700" y="3594100"/>
            <a:ext cx="73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План</a:t>
            </a:r>
          </a:p>
        </p:txBody>
      </p:sp>
      <p:sp>
        <p:nvSpPr>
          <p:cNvPr id="23566" name="TextBox 31"/>
          <p:cNvSpPr txBox="1">
            <a:spLocks noChangeArrowheads="1"/>
          </p:cNvSpPr>
          <p:nvPr/>
        </p:nvSpPr>
        <p:spPr bwMode="auto">
          <a:xfrm>
            <a:off x="1198563" y="4787900"/>
            <a:ext cx="688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Факт</a:t>
            </a:r>
          </a:p>
        </p:txBody>
      </p:sp>
      <p:sp>
        <p:nvSpPr>
          <p:cNvPr id="23567" name="TextBox 32"/>
          <p:cNvSpPr txBox="1">
            <a:spLocks noChangeArrowheads="1"/>
          </p:cNvSpPr>
          <p:nvPr/>
        </p:nvSpPr>
        <p:spPr bwMode="auto">
          <a:xfrm>
            <a:off x="4462463" y="4759325"/>
            <a:ext cx="688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Факт</a:t>
            </a:r>
          </a:p>
        </p:txBody>
      </p:sp>
      <p:sp>
        <p:nvSpPr>
          <p:cNvPr id="23568" name="TextBox 33"/>
          <p:cNvSpPr txBox="1">
            <a:spLocks noChangeArrowheads="1"/>
          </p:cNvSpPr>
          <p:nvPr/>
        </p:nvSpPr>
        <p:spPr bwMode="auto">
          <a:xfrm>
            <a:off x="7627938" y="4759325"/>
            <a:ext cx="688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Факт</a:t>
            </a:r>
            <a:endParaRPr lang="ru-RU" sz="1800">
              <a:latin typeface="Arial" charset="0"/>
            </a:endParaRPr>
          </a:p>
        </p:txBody>
      </p:sp>
      <p:sp>
        <p:nvSpPr>
          <p:cNvPr id="23569" name="Скругленный прямоугольник 10"/>
          <p:cNvSpPr>
            <a:spLocks noChangeArrowheads="1"/>
          </p:cNvSpPr>
          <p:nvPr/>
        </p:nvSpPr>
        <p:spPr bwMode="auto">
          <a:xfrm>
            <a:off x="9593263" y="1563688"/>
            <a:ext cx="2286000" cy="1752600"/>
          </a:xfrm>
          <a:prstGeom prst="roundRect">
            <a:avLst>
              <a:gd name="adj" fmla="val 16667"/>
            </a:avLst>
          </a:prstGeom>
          <a:solidFill>
            <a:srgbClr val="56DADA"/>
          </a:solidFill>
          <a:ln w="6350" algn="ctr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>
                <a:solidFill>
                  <a:srgbClr val="000000"/>
                </a:solidFill>
                <a:latin typeface="Arial" charset="0"/>
              </a:rPr>
              <a:t>Администра-тивные платежи и сборы</a:t>
            </a:r>
          </a:p>
        </p:txBody>
      </p:sp>
      <p:sp>
        <p:nvSpPr>
          <p:cNvPr id="3" name="Блок-схема: перфолента 23"/>
          <p:cNvSpPr/>
          <p:nvPr/>
        </p:nvSpPr>
        <p:spPr>
          <a:xfrm>
            <a:off x="10045700" y="3944938"/>
            <a:ext cx="1524000" cy="838200"/>
          </a:xfrm>
          <a:prstGeom prst="flowChartPunched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800">
                <a:solidFill>
                  <a:schemeClr val="tx1"/>
                </a:solidFill>
                <a:latin typeface="Arial" charset="0"/>
                <a:cs typeface="Arial" charset="0"/>
              </a:rPr>
              <a:t>4 000</a:t>
            </a:r>
          </a:p>
        </p:txBody>
      </p:sp>
      <p:sp>
        <p:nvSpPr>
          <p:cNvPr id="23571" name="TextBox 33"/>
          <p:cNvSpPr txBox="1">
            <a:spLocks noChangeArrowheads="1"/>
          </p:cNvSpPr>
          <p:nvPr/>
        </p:nvSpPr>
        <p:spPr bwMode="auto">
          <a:xfrm>
            <a:off x="10444163" y="3603625"/>
            <a:ext cx="688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>
                <a:latin typeface="Calibri" pitchFamily="34" charset="0"/>
              </a:rPr>
              <a:t>Факт</a:t>
            </a:r>
            <a:endParaRPr 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1459</Words>
  <Application>Microsoft Office PowerPoint</Application>
  <PresentationFormat>Произвольный</PresentationFormat>
  <Paragraphs>253</Paragraphs>
  <Slides>36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Calibri Light</vt:lpstr>
      <vt:lpstr>Calibri</vt:lpstr>
      <vt:lpstr>Times New Roman</vt:lpstr>
      <vt:lpstr>宋体</vt:lpstr>
      <vt:lpstr>Microsoft YaHei</vt:lpstr>
      <vt:lpstr>Тема Office</vt:lpstr>
      <vt:lpstr>Диаграмма</vt:lpstr>
      <vt:lpstr>Слайд 1</vt:lpstr>
      <vt:lpstr>Главным направлением деятельности администрации является:   1. содержание социально-культурной сферы,   2. благоустройство территории поселения;   3.  освещение улиц;   4. работа по предупреждению и ликвидации последствий чрезвычайных ситуаций,  5.  обеспечение первичных мер пожарной безопасности и многое другое.</vt:lpstr>
      <vt:lpstr>Слайд 3</vt:lpstr>
      <vt:lpstr>Слайд 4</vt:lpstr>
      <vt:lpstr>Юбилеи:</vt:lpstr>
      <vt:lpstr>Слайд 6</vt:lpstr>
      <vt:lpstr>Слайд 7</vt:lpstr>
      <vt:lpstr>Налоговые доходы</vt:lpstr>
      <vt:lpstr>Неналоговые доходы</vt:lpstr>
      <vt:lpstr>Безвозмездные поступления от других бюджетов </vt:lpstr>
      <vt:lpstr>Безвозмездные поступления от других бюджетов </vt:lpstr>
      <vt:lpstr>Слайд 12</vt:lpstr>
      <vt:lpstr>Общегосударственные вопросы</vt:lpstr>
      <vt:lpstr>Национальная оборона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Благоустройство</vt:lpstr>
      <vt:lpstr>Слайд 26</vt:lpstr>
      <vt:lpstr>Слайд 27</vt:lpstr>
      <vt:lpstr>Пожарная безопасность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</dc:creator>
  <cp:lastModifiedBy>oper</cp:lastModifiedBy>
  <cp:revision>49</cp:revision>
  <dcterms:created xsi:type="dcterms:W3CDTF">2023-02-10T11:04:00Z</dcterms:created>
  <dcterms:modified xsi:type="dcterms:W3CDTF">2024-02-13T11:31:21Z</dcterms:modified>
</cp:coreProperties>
</file>